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6"/>
  </p:notesMasterIdLst>
  <p:sldIdLst>
    <p:sldId id="256" r:id="rId2"/>
    <p:sldId id="257" r:id="rId3"/>
    <p:sldId id="258" r:id="rId4"/>
    <p:sldId id="311" r:id="rId5"/>
    <p:sldId id="305" r:id="rId6"/>
    <p:sldId id="348" r:id="rId7"/>
    <p:sldId id="265" r:id="rId8"/>
    <p:sldId id="264" r:id="rId9"/>
    <p:sldId id="261" r:id="rId10"/>
    <p:sldId id="259" r:id="rId11"/>
    <p:sldId id="288" r:id="rId12"/>
    <p:sldId id="345" r:id="rId13"/>
    <p:sldId id="346" r:id="rId14"/>
    <p:sldId id="263" r:id="rId15"/>
    <p:sldId id="350" r:id="rId16"/>
    <p:sldId id="347" r:id="rId17"/>
    <p:sldId id="277" r:id="rId18"/>
    <p:sldId id="306" r:id="rId19"/>
    <p:sldId id="314" r:id="rId20"/>
    <p:sldId id="330" r:id="rId21"/>
    <p:sldId id="340" r:id="rId22"/>
    <p:sldId id="343" r:id="rId23"/>
    <p:sldId id="313" r:id="rId24"/>
    <p:sldId id="307" r:id="rId25"/>
    <p:sldId id="319" r:id="rId26"/>
    <p:sldId id="315" r:id="rId27"/>
    <p:sldId id="310" r:id="rId28"/>
    <p:sldId id="308" r:id="rId29"/>
    <p:sldId id="304" r:id="rId30"/>
    <p:sldId id="289" r:id="rId31"/>
    <p:sldId id="312" r:id="rId32"/>
    <p:sldId id="266" r:id="rId33"/>
    <p:sldId id="291" r:id="rId34"/>
    <p:sldId id="284" r:id="rId35"/>
    <p:sldId id="298" r:id="rId36"/>
    <p:sldId id="302" r:id="rId37"/>
    <p:sldId id="285" r:id="rId38"/>
    <p:sldId id="295" r:id="rId39"/>
    <p:sldId id="320" r:id="rId40"/>
    <p:sldId id="324" r:id="rId41"/>
    <p:sldId id="337" r:id="rId42"/>
    <p:sldId id="351" r:id="rId43"/>
    <p:sldId id="333" r:id="rId44"/>
    <p:sldId id="344" r:id="rId45"/>
    <p:sldId id="336" r:id="rId46"/>
    <p:sldId id="338" r:id="rId47"/>
    <p:sldId id="322" r:id="rId48"/>
    <p:sldId id="323" r:id="rId49"/>
    <p:sldId id="325" r:id="rId50"/>
    <p:sldId id="326" r:id="rId51"/>
    <p:sldId id="327" r:id="rId52"/>
    <p:sldId id="335" r:id="rId53"/>
    <p:sldId id="329" r:id="rId54"/>
    <p:sldId id="332" r:id="rId5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0"/>
  </p:normalViewPr>
  <p:slideViewPr>
    <p:cSldViewPr snapToGrid="0">
      <p:cViewPr varScale="1">
        <p:scale>
          <a:sx n="64" d="100"/>
          <a:sy n="64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C8E957-B8D9-47D6-BFBB-472356068FD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D7E1699-FB52-4807-94BA-D2F8F3A7F7B1}">
      <dgm:prSet/>
      <dgm:spPr/>
      <dgm:t>
        <a:bodyPr/>
        <a:lstStyle/>
        <a:p>
          <a:r>
            <a:rPr lang="pt-BR" b="1"/>
            <a:t>1</a:t>
          </a:r>
          <a:r>
            <a:rPr lang="pt-BR"/>
            <a:t> </a:t>
          </a:r>
          <a:r>
            <a:rPr lang="pt-BR" b="1"/>
            <a:t>INTRODUÇÃO</a:t>
          </a:r>
          <a:endParaRPr lang="en-US"/>
        </a:p>
      </dgm:t>
    </dgm:pt>
    <dgm:pt modelId="{87899283-D395-4ECE-8106-94D190A7AD5A}" type="parTrans" cxnId="{1B17553E-AEC2-4FC1-ADE8-F51F8A4F5636}">
      <dgm:prSet/>
      <dgm:spPr/>
      <dgm:t>
        <a:bodyPr/>
        <a:lstStyle/>
        <a:p>
          <a:endParaRPr lang="en-US"/>
        </a:p>
      </dgm:t>
    </dgm:pt>
    <dgm:pt modelId="{5EFE06EC-94B9-49E4-AECA-074F4D9C44D4}" type="sibTrans" cxnId="{1B17553E-AEC2-4FC1-ADE8-F51F8A4F5636}">
      <dgm:prSet/>
      <dgm:spPr/>
      <dgm:t>
        <a:bodyPr/>
        <a:lstStyle/>
        <a:p>
          <a:endParaRPr lang="en-US"/>
        </a:p>
      </dgm:t>
    </dgm:pt>
    <dgm:pt modelId="{34921FD7-F1A9-49F5-A8A4-95174C6A929A}">
      <dgm:prSet/>
      <dgm:spPr/>
      <dgm:t>
        <a:bodyPr/>
        <a:lstStyle/>
        <a:p>
          <a:r>
            <a:rPr lang="pt-BR" b="1"/>
            <a:t>2  MECANISMO da CORROSÃO de ARMADURAS</a:t>
          </a:r>
          <a:endParaRPr lang="en-US"/>
        </a:p>
      </dgm:t>
    </dgm:pt>
    <dgm:pt modelId="{7550D75B-C3FE-4D1D-A186-477D80D70CC6}" type="parTrans" cxnId="{A3CDAE3C-2127-4533-B171-0EFC5080CA95}">
      <dgm:prSet/>
      <dgm:spPr/>
      <dgm:t>
        <a:bodyPr/>
        <a:lstStyle/>
        <a:p>
          <a:endParaRPr lang="en-US"/>
        </a:p>
      </dgm:t>
    </dgm:pt>
    <dgm:pt modelId="{576F4F32-ABF5-468C-A92E-ECE7AC80C02B}" type="sibTrans" cxnId="{A3CDAE3C-2127-4533-B171-0EFC5080CA95}">
      <dgm:prSet/>
      <dgm:spPr/>
      <dgm:t>
        <a:bodyPr/>
        <a:lstStyle/>
        <a:p>
          <a:endParaRPr lang="en-US"/>
        </a:p>
      </dgm:t>
    </dgm:pt>
    <dgm:pt modelId="{34F2A2D2-4B8C-447A-B7FC-102F4F349C12}">
      <dgm:prSet/>
      <dgm:spPr/>
      <dgm:t>
        <a:bodyPr/>
        <a:lstStyle/>
        <a:p>
          <a:r>
            <a:rPr lang="pt-BR" b="1"/>
            <a:t>3  RECOMENDAÇÕES ÀS INSPEÇÕES DE ESTRUTURAS DE CONCRETO ARMADO</a:t>
          </a:r>
          <a:endParaRPr lang="en-US"/>
        </a:p>
      </dgm:t>
    </dgm:pt>
    <dgm:pt modelId="{EA57C775-8D28-4110-A401-B0BA059ECAF1}" type="parTrans" cxnId="{80896216-3777-44CA-8BF0-83EC9343CC15}">
      <dgm:prSet/>
      <dgm:spPr/>
      <dgm:t>
        <a:bodyPr/>
        <a:lstStyle/>
        <a:p>
          <a:endParaRPr lang="en-US"/>
        </a:p>
      </dgm:t>
    </dgm:pt>
    <dgm:pt modelId="{C87E62C3-AE0D-483A-9BCF-B98DE8A95000}" type="sibTrans" cxnId="{80896216-3777-44CA-8BF0-83EC9343CC15}">
      <dgm:prSet/>
      <dgm:spPr/>
      <dgm:t>
        <a:bodyPr/>
        <a:lstStyle/>
        <a:p>
          <a:endParaRPr lang="en-US"/>
        </a:p>
      </dgm:t>
    </dgm:pt>
    <dgm:pt modelId="{567FDC13-E7B8-478B-B663-20CCCD3F59DD}" type="pres">
      <dgm:prSet presAssocID="{A0C8E957-B8D9-47D6-BFBB-472356068FDD}" presName="root" presStyleCnt="0">
        <dgm:presLayoutVars>
          <dgm:dir/>
          <dgm:resizeHandles val="exact"/>
        </dgm:presLayoutVars>
      </dgm:prSet>
      <dgm:spPr/>
    </dgm:pt>
    <dgm:pt modelId="{22EFC101-F0E3-43F6-AF06-B30CE9380C2D}" type="pres">
      <dgm:prSet presAssocID="{ED7E1699-FB52-4807-94BA-D2F8F3A7F7B1}" presName="compNode" presStyleCnt="0"/>
      <dgm:spPr/>
    </dgm:pt>
    <dgm:pt modelId="{EA290118-8B92-41EA-AC3B-E4E99CEDB2FC}" type="pres">
      <dgm:prSet presAssocID="{ED7E1699-FB52-4807-94BA-D2F8F3A7F7B1}" presName="bgRect" presStyleLbl="bgShp" presStyleIdx="0" presStyleCnt="3"/>
      <dgm:spPr/>
    </dgm:pt>
    <dgm:pt modelId="{1BAD76BD-D32A-4DC7-A4B5-BF2AC480DBAC}" type="pres">
      <dgm:prSet presAssocID="{ED7E1699-FB52-4807-94BA-D2F8F3A7F7B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fessor"/>
        </a:ext>
      </dgm:extLst>
    </dgm:pt>
    <dgm:pt modelId="{30773F21-81E9-4005-BE4D-979F94AEA7FB}" type="pres">
      <dgm:prSet presAssocID="{ED7E1699-FB52-4807-94BA-D2F8F3A7F7B1}" presName="spaceRect" presStyleCnt="0"/>
      <dgm:spPr/>
    </dgm:pt>
    <dgm:pt modelId="{FE679E18-5751-4BB7-A533-48A933887624}" type="pres">
      <dgm:prSet presAssocID="{ED7E1699-FB52-4807-94BA-D2F8F3A7F7B1}" presName="parTx" presStyleLbl="revTx" presStyleIdx="0" presStyleCnt="3">
        <dgm:presLayoutVars>
          <dgm:chMax val="0"/>
          <dgm:chPref val="0"/>
        </dgm:presLayoutVars>
      </dgm:prSet>
      <dgm:spPr/>
    </dgm:pt>
    <dgm:pt modelId="{E349249C-5112-4C8A-87F7-C31956579B10}" type="pres">
      <dgm:prSet presAssocID="{5EFE06EC-94B9-49E4-AECA-074F4D9C44D4}" presName="sibTrans" presStyleCnt="0"/>
      <dgm:spPr/>
    </dgm:pt>
    <dgm:pt modelId="{F01BB86A-A1B0-4CB4-AD6D-05B5F231D142}" type="pres">
      <dgm:prSet presAssocID="{34921FD7-F1A9-49F5-A8A4-95174C6A929A}" presName="compNode" presStyleCnt="0"/>
      <dgm:spPr/>
    </dgm:pt>
    <dgm:pt modelId="{469DABD4-1372-4402-9AA1-5AEF43465843}" type="pres">
      <dgm:prSet presAssocID="{34921FD7-F1A9-49F5-A8A4-95174C6A929A}" presName="bgRect" presStyleLbl="bgShp" presStyleIdx="1" presStyleCnt="3"/>
      <dgm:spPr/>
    </dgm:pt>
    <dgm:pt modelId="{62D4627E-8ED3-42B8-B3EB-F024097DA549}" type="pres">
      <dgm:prSet presAssocID="{34921FD7-F1A9-49F5-A8A4-95174C6A929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ca de seleção"/>
        </a:ext>
      </dgm:extLst>
    </dgm:pt>
    <dgm:pt modelId="{73497A0B-F30A-4629-BD20-F7D704DE8F89}" type="pres">
      <dgm:prSet presAssocID="{34921FD7-F1A9-49F5-A8A4-95174C6A929A}" presName="spaceRect" presStyleCnt="0"/>
      <dgm:spPr/>
    </dgm:pt>
    <dgm:pt modelId="{38459A2F-7414-469D-AA21-11C40B938D77}" type="pres">
      <dgm:prSet presAssocID="{34921FD7-F1A9-49F5-A8A4-95174C6A929A}" presName="parTx" presStyleLbl="revTx" presStyleIdx="1" presStyleCnt="3">
        <dgm:presLayoutVars>
          <dgm:chMax val="0"/>
          <dgm:chPref val="0"/>
        </dgm:presLayoutVars>
      </dgm:prSet>
      <dgm:spPr/>
    </dgm:pt>
    <dgm:pt modelId="{4EF112D5-80C7-40B9-8A11-2FF3DD44EC0C}" type="pres">
      <dgm:prSet presAssocID="{576F4F32-ABF5-468C-A92E-ECE7AC80C02B}" presName="sibTrans" presStyleCnt="0"/>
      <dgm:spPr/>
    </dgm:pt>
    <dgm:pt modelId="{C831BB6B-A51B-4BAB-B923-44942D7D1276}" type="pres">
      <dgm:prSet presAssocID="{34F2A2D2-4B8C-447A-B7FC-102F4F349C12}" presName="compNode" presStyleCnt="0"/>
      <dgm:spPr/>
    </dgm:pt>
    <dgm:pt modelId="{D80441BD-5DE6-406A-B5A2-155E7CCDE437}" type="pres">
      <dgm:prSet presAssocID="{34F2A2D2-4B8C-447A-B7FC-102F4F349C12}" presName="bgRect" presStyleLbl="bgShp" presStyleIdx="2" presStyleCnt="3"/>
      <dgm:spPr/>
    </dgm:pt>
    <dgm:pt modelId="{3CFF0146-8830-4588-A458-C41717404EB5}" type="pres">
      <dgm:prSet presAssocID="{34F2A2D2-4B8C-447A-B7FC-102F4F349C1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E496E496-B5C1-4873-BCC2-5F6C774157B2}" type="pres">
      <dgm:prSet presAssocID="{34F2A2D2-4B8C-447A-B7FC-102F4F349C12}" presName="spaceRect" presStyleCnt="0"/>
      <dgm:spPr/>
    </dgm:pt>
    <dgm:pt modelId="{310F512E-90DD-4475-9ACA-877C69A42F29}" type="pres">
      <dgm:prSet presAssocID="{34F2A2D2-4B8C-447A-B7FC-102F4F349C1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0896216-3777-44CA-8BF0-83EC9343CC15}" srcId="{A0C8E957-B8D9-47D6-BFBB-472356068FDD}" destId="{34F2A2D2-4B8C-447A-B7FC-102F4F349C12}" srcOrd="2" destOrd="0" parTransId="{EA57C775-8D28-4110-A401-B0BA059ECAF1}" sibTransId="{C87E62C3-AE0D-483A-9BCF-B98DE8A95000}"/>
    <dgm:cxn modelId="{A3CDAE3C-2127-4533-B171-0EFC5080CA95}" srcId="{A0C8E957-B8D9-47D6-BFBB-472356068FDD}" destId="{34921FD7-F1A9-49F5-A8A4-95174C6A929A}" srcOrd="1" destOrd="0" parTransId="{7550D75B-C3FE-4D1D-A186-477D80D70CC6}" sibTransId="{576F4F32-ABF5-468C-A92E-ECE7AC80C02B}"/>
    <dgm:cxn modelId="{1B17553E-AEC2-4FC1-ADE8-F51F8A4F5636}" srcId="{A0C8E957-B8D9-47D6-BFBB-472356068FDD}" destId="{ED7E1699-FB52-4807-94BA-D2F8F3A7F7B1}" srcOrd="0" destOrd="0" parTransId="{87899283-D395-4ECE-8106-94D190A7AD5A}" sibTransId="{5EFE06EC-94B9-49E4-AECA-074F4D9C44D4}"/>
    <dgm:cxn modelId="{7756B347-7647-4CBA-80FE-742A6324E050}" type="presOf" srcId="{34921FD7-F1A9-49F5-A8A4-95174C6A929A}" destId="{38459A2F-7414-469D-AA21-11C40B938D77}" srcOrd="0" destOrd="0" presId="urn:microsoft.com/office/officeart/2018/2/layout/IconVerticalSolidList"/>
    <dgm:cxn modelId="{4FC82858-89CF-4E9F-B0DE-1A953FB0343F}" type="presOf" srcId="{34F2A2D2-4B8C-447A-B7FC-102F4F349C12}" destId="{310F512E-90DD-4475-9ACA-877C69A42F29}" srcOrd="0" destOrd="0" presId="urn:microsoft.com/office/officeart/2018/2/layout/IconVerticalSolidList"/>
    <dgm:cxn modelId="{CB3C5284-5BF2-4C38-B601-B1D908C5446E}" type="presOf" srcId="{ED7E1699-FB52-4807-94BA-D2F8F3A7F7B1}" destId="{FE679E18-5751-4BB7-A533-48A933887624}" srcOrd="0" destOrd="0" presId="urn:microsoft.com/office/officeart/2018/2/layout/IconVerticalSolidList"/>
    <dgm:cxn modelId="{C49FFDE0-9320-4492-BD1E-A3B1D0E15D03}" type="presOf" srcId="{A0C8E957-B8D9-47D6-BFBB-472356068FDD}" destId="{567FDC13-E7B8-478B-B663-20CCCD3F59DD}" srcOrd="0" destOrd="0" presId="urn:microsoft.com/office/officeart/2018/2/layout/IconVerticalSolidList"/>
    <dgm:cxn modelId="{AE0A7EBB-8CC7-4946-AA1C-9C64097A0569}" type="presParOf" srcId="{567FDC13-E7B8-478B-B663-20CCCD3F59DD}" destId="{22EFC101-F0E3-43F6-AF06-B30CE9380C2D}" srcOrd="0" destOrd="0" presId="urn:microsoft.com/office/officeart/2018/2/layout/IconVerticalSolidList"/>
    <dgm:cxn modelId="{DE73A850-59D7-41DF-9404-E39431D172A1}" type="presParOf" srcId="{22EFC101-F0E3-43F6-AF06-B30CE9380C2D}" destId="{EA290118-8B92-41EA-AC3B-E4E99CEDB2FC}" srcOrd="0" destOrd="0" presId="urn:microsoft.com/office/officeart/2018/2/layout/IconVerticalSolidList"/>
    <dgm:cxn modelId="{D03A537F-DB15-4119-96CE-070F13552D25}" type="presParOf" srcId="{22EFC101-F0E3-43F6-AF06-B30CE9380C2D}" destId="{1BAD76BD-D32A-4DC7-A4B5-BF2AC480DBAC}" srcOrd="1" destOrd="0" presId="urn:microsoft.com/office/officeart/2018/2/layout/IconVerticalSolidList"/>
    <dgm:cxn modelId="{FCDB0978-0C0E-4585-990A-F608095EB20A}" type="presParOf" srcId="{22EFC101-F0E3-43F6-AF06-B30CE9380C2D}" destId="{30773F21-81E9-4005-BE4D-979F94AEA7FB}" srcOrd="2" destOrd="0" presId="urn:microsoft.com/office/officeart/2018/2/layout/IconVerticalSolidList"/>
    <dgm:cxn modelId="{F337A6C7-BC5B-484A-971B-9488487021A8}" type="presParOf" srcId="{22EFC101-F0E3-43F6-AF06-B30CE9380C2D}" destId="{FE679E18-5751-4BB7-A533-48A933887624}" srcOrd="3" destOrd="0" presId="urn:microsoft.com/office/officeart/2018/2/layout/IconVerticalSolidList"/>
    <dgm:cxn modelId="{7FFDE58A-BFB1-4915-B759-BBE796335C21}" type="presParOf" srcId="{567FDC13-E7B8-478B-B663-20CCCD3F59DD}" destId="{E349249C-5112-4C8A-87F7-C31956579B10}" srcOrd="1" destOrd="0" presId="urn:microsoft.com/office/officeart/2018/2/layout/IconVerticalSolidList"/>
    <dgm:cxn modelId="{64ECEFD3-E846-4554-BA07-DABCF55F4D4C}" type="presParOf" srcId="{567FDC13-E7B8-478B-B663-20CCCD3F59DD}" destId="{F01BB86A-A1B0-4CB4-AD6D-05B5F231D142}" srcOrd="2" destOrd="0" presId="urn:microsoft.com/office/officeart/2018/2/layout/IconVerticalSolidList"/>
    <dgm:cxn modelId="{C150F452-8186-40E2-9DA8-F6DEAB3670D5}" type="presParOf" srcId="{F01BB86A-A1B0-4CB4-AD6D-05B5F231D142}" destId="{469DABD4-1372-4402-9AA1-5AEF43465843}" srcOrd="0" destOrd="0" presId="urn:microsoft.com/office/officeart/2018/2/layout/IconVerticalSolidList"/>
    <dgm:cxn modelId="{18BFFF24-C7AE-4DB8-AF1D-FE2E56020E0E}" type="presParOf" srcId="{F01BB86A-A1B0-4CB4-AD6D-05B5F231D142}" destId="{62D4627E-8ED3-42B8-B3EB-F024097DA549}" srcOrd="1" destOrd="0" presId="urn:microsoft.com/office/officeart/2018/2/layout/IconVerticalSolidList"/>
    <dgm:cxn modelId="{528E098B-91F2-4BE1-8538-D7B94B556D9D}" type="presParOf" srcId="{F01BB86A-A1B0-4CB4-AD6D-05B5F231D142}" destId="{73497A0B-F30A-4629-BD20-F7D704DE8F89}" srcOrd="2" destOrd="0" presId="urn:microsoft.com/office/officeart/2018/2/layout/IconVerticalSolidList"/>
    <dgm:cxn modelId="{7D250141-28A3-46B4-BC77-6F125A3CC904}" type="presParOf" srcId="{F01BB86A-A1B0-4CB4-AD6D-05B5F231D142}" destId="{38459A2F-7414-469D-AA21-11C40B938D77}" srcOrd="3" destOrd="0" presId="urn:microsoft.com/office/officeart/2018/2/layout/IconVerticalSolidList"/>
    <dgm:cxn modelId="{F00E2386-4ADD-4D5F-8B92-ACEC97DEA7DC}" type="presParOf" srcId="{567FDC13-E7B8-478B-B663-20CCCD3F59DD}" destId="{4EF112D5-80C7-40B9-8A11-2FF3DD44EC0C}" srcOrd="3" destOrd="0" presId="urn:microsoft.com/office/officeart/2018/2/layout/IconVerticalSolidList"/>
    <dgm:cxn modelId="{038C32A4-5541-4171-B453-6FD678DB56DD}" type="presParOf" srcId="{567FDC13-E7B8-478B-B663-20CCCD3F59DD}" destId="{C831BB6B-A51B-4BAB-B923-44942D7D1276}" srcOrd="4" destOrd="0" presId="urn:microsoft.com/office/officeart/2018/2/layout/IconVerticalSolidList"/>
    <dgm:cxn modelId="{848D748A-A0E1-4850-AA60-CB247EF089D8}" type="presParOf" srcId="{C831BB6B-A51B-4BAB-B923-44942D7D1276}" destId="{D80441BD-5DE6-406A-B5A2-155E7CCDE437}" srcOrd="0" destOrd="0" presId="urn:microsoft.com/office/officeart/2018/2/layout/IconVerticalSolidList"/>
    <dgm:cxn modelId="{59A792B1-27A9-43BF-92FA-D682F0F598F9}" type="presParOf" srcId="{C831BB6B-A51B-4BAB-B923-44942D7D1276}" destId="{3CFF0146-8830-4588-A458-C41717404EB5}" srcOrd="1" destOrd="0" presId="urn:microsoft.com/office/officeart/2018/2/layout/IconVerticalSolidList"/>
    <dgm:cxn modelId="{91F049A4-5D29-4524-878C-EE40C2EF048E}" type="presParOf" srcId="{C831BB6B-A51B-4BAB-B923-44942D7D1276}" destId="{E496E496-B5C1-4873-BCC2-5F6C774157B2}" srcOrd="2" destOrd="0" presId="urn:microsoft.com/office/officeart/2018/2/layout/IconVerticalSolidList"/>
    <dgm:cxn modelId="{13A89DCF-D497-4F56-BFB0-5A9EBCA49418}" type="presParOf" srcId="{C831BB6B-A51B-4BAB-B923-44942D7D1276}" destId="{310F512E-90DD-4475-9ACA-877C69A42F2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E98C51-BBFC-4ACF-AA14-F80657F69A1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9CF013D-259E-47F3-B205-FF6D51800B95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b="1" dirty="0"/>
            <a:t>ELETROQUÍMICA</a:t>
          </a:r>
          <a:r>
            <a:rPr lang="pt-BR" dirty="0"/>
            <a:t>, é a ciência que trata das relações entre Química e Eletricidade (transformação de energia química em energia elétrica e vice-versa), descrevendo fenômenos que ocorrem na interface de um condutor eletrônico (</a:t>
          </a:r>
          <a:r>
            <a:rPr lang="pt-BR" b="1" dirty="0"/>
            <a:t>armadura</a:t>
          </a:r>
          <a:r>
            <a:rPr lang="pt-BR" dirty="0"/>
            <a:t>), o eletrodo, com um condutor iônico, o eletrólito (</a:t>
          </a:r>
          <a:r>
            <a:rPr lang="pt-BR" b="1" dirty="0"/>
            <a:t>solução aquosa nos poros</a:t>
          </a:r>
          <a:r>
            <a:rPr lang="pt-BR" dirty="0"/>
            <a:t>);</a:t>
          </a:r>
          <a:endParaRPr lang="en-US" dirty="0"/>
        </a:p>
      </dgm:t>
    </dgm:pt>
    <dgm:pt modelId="{57E39121-2103-4069-B57C-2B6831D1ADC4}" type="parTrans" cxnId="{83BD7D36-89A5-4299-8298-E78BD28E40B3}">
      <dgm:prSet/>
      <dgm:spPr/>
      <dgm:t>
        <a:bodyPr/>
        <a:lstStyle/>
        <a:p>
          <a:endParaRPr lang="en-US"/>
        </a:p>
      </dgm:t>
    </dgm:pt>
    <dgm:pt modelId="{C1C5D7F2-B77B-40A5-9382-F749C83E7582}" type="sibTrans" cxnId="{83BD7D36-89A5-4299-8298-E78BD28E40B3}">
      <dgm:prSet/>
      <dgm:spPr/>
      <dgm:t>
        <a:bodyPr/>
        <a:lstStyle/>
        <a:p>
          <a:endParaRPr lang="en-US"/>
        </a:p>
      </dgm:t>
    </dgm:pt>
    <dgm:pt modelId="{3524CD04-9754-4567-8F7E-C9B315F48A82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b="1"/>
            <a:t>A CORROSÃO ELETROQUÍMICA desencadeia-se perante o contacto de um metal com um eletrólito ou atmosfera úmida, com a ocorrência de reações de oxidação e redução, das quais resulta a formação de óxidos ou hidróxidos.</a:t>
          </a:r>
          <a:endParaRPr lang="en-US"/>
        </a:p>
      </dgm:t>
    </dgm:pt>
    <dgm:pt modelId="{68B02306-95DF-4B5E-9FD9-F6E0FFB3D796}" type="parTrans" cxnId="{8AD3B1EC-BF72-44F9-ABB5-CDE5C1132207}">
      <dgm:prSet/>
      <dgm:spPr/>
      <dgm:t>
        <a:bodyPr/>
        <a:lstStyle/>
        <a:p>
          <a:endParaRPr lang="en-US"/>
        </a:p>
      </dgm:t>
    </dgm:pt>
    <dgm:pt modelId="{D47A72DE-B36A-417E-921F-6494A2C18FD8}" type="sibTrans" cxnId="{8AD3B1EC-BF72-44F9-ABB5-CDE5C1132207}">
      <dgm:prSet/>
      <dgm:spPr/>
      <dgm:t>
        <a:bodyPr/>
        <a:lstStyle/>
        <a:p>
          <a:endParaRPr lang="en-US"/>
        </a:p>
      </dgm:t>
    </dgm:pt>
    <dgm:pt modelId="{7CC4C779-766C-4ED4-9DAF-9B2F17AEB08E}" type="pres">
      <dgm:prSet presAssocID="{E2E98C51-BBFC-4ACF-AA14-F80657F69A1D}" presName="linear" presStyleCnt="0">
        <dgm:presLayoutVars>
          <dgm:animLvl val="lvl"/>
          <dgm:resizeHandles val="exact"/>
        </dgm:presLayoutVars>
      </dgm:prSet>
      <dgm:spPr/>
    </dgm:pt>
    <dgm:pt modelId="{B733A414-969F-4BCC-A40A-8F73E63AB899}" type="pres">
      <dgm:prSet presAssocID="{49CF013D-259E-47F3-B205-FF6D51800B9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9F72499-E1B1-4031-90AB-A0B35FA22C88}" type="pres">
      <dgm:prSet presAssocID="{C1C5D7F2-B77B-40A5-9382-F749C83E7582}" presName="spacer" presStyleCnt="0"/>
      <dgm:spPr/>
    </dgm:pt>
    <dgm:pt modelId="{0C5DB9E0-4713-4E63-BB12-80A75BB07633}" type="pres">
      <dgm:prSet presAssocID="{3524CD04-9754-4567-8F7E-C9B315F48A82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65057616-22D9-4EAF-9891-77477BEE27F2}" type="presOf" srcId="{3524CD04-9754-4567-8F7E-C9B315F48A82}" destId="{0C5DB9E0-4713-4E63-BB12-80A75BB07633}" srcOrd="0" destOrd="0" presId="urn:microsoft.com/office/officeart/2005/8/layout/vList2"/>
    <dgm:cxn modelId="{83BD7D36-89A5-4299-8298-E78BD28E40B3}" srcId="{E2E98C51-BBFC-4ACF-AA14-F80657F69A1D}" destId="{49CF013D-259E-47F3-B205-FF6D51800B95}" srcOrd="0" destOrd="0" parTransId="{57E39121-2103-4069-B57C-2B6831D1ADC4}" sibTransId="{C1C5D7F2-B77B-40A5-9382-F749C83E7582}"/>
    <dgm:cxn modelId="{ABA01F80-5FC6-4A04-B554-948271017BA9}" type="presOf" srcId="{49CF013D-259E-47F3-B205-FF6D51800B95}" destId="{B733A414-969F-4BCC-A40A-8F73E63AB899}" srcOrd="0" destOrd="0" presId="urn:microsoft.com/office/officeart/2005/8/layout/vList2"/>
    <dgm:cxn modelId="{0575A4DF-E178-4C11-973F-002978153975}" type="presOf" srcId="{E2E98C51-BBFC-4ACF-AA14-F80657F69A1D}" destId="{7CC4C779-766C-4ED4-9DAF-9B2F17AEB08E}" srcOrd="0" destOrd="0" presId="urn:microsoft.com/office/officeart/2005/8/layout/vList2"/>
    <dgm:cxn modelId="{8AD3B1EC-BF72-44F9-ABB5-CDE5C1132207}" srcId="{E2E98C51-BBFC-4ACF-AA14-F80657F69A1D}" destId="{3524CD04-9754-4567-8F7E-C9B315F48A82}" srcOrd="1" destOrd="0" parTransId="{68B02306-95DF-4B5E-9FD9-F6E0FFB3D796}" sibTransId="{D47A72DE-B36A-417E-921F-6494A2C18FD8}"/>
    <dgm:cxn modelId="{DAB156FE-3DFD-4A54-9AA4-7431BF0C7F78}" type="presParOf" srcId="{7CC4C779-766C-4ED4-9DAF-9B2F17AEB08E}" destId="{B733A414-969F-4BCC-A40A-8F73E63AB899}" srcOrd="0" destOrd="0" presId="urn:microsoft.com/office/officeart/2005/8/layout/vList2"/>
    <dgm:cxn modelId="{B710EBD1-499B-459D-8D9A-A35113E3C70B}" type="presParOf" srcId="{7CC4C779-766C-4ED4-9DAF-9B2F17AEB08E}" destId="{99F72499-E1B1-4031-90AB-A0B35FA22C88}" srcOrd="1" destOrd="0" presId="urn:microsoft.com/office/officeart/2005/8/layout/vList2"/>
    <dgm:cxn modelId="{F8061441-2A8F-4E9D-98BA-416D6C1B8952}" type="presParOf" srcId="{7CC4C779-766C-4ED4-9DAF-9B2F17AEB08E}" destId="{0C5DB9E0-4713-4E63-BB12-80A75BB0763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290118-8B92-41EA-AC3B-E4E99CEDB2FC}">
      <dsp:nvSpPr>
        <dsp:cNvPr id="0" name=""/>
        <dsp:cNvSpPr/>
      </dsp:nvSpPr>
      <dsp:spPr>
        <a:xfrm>
          <a:off x="0" y="682"/>
          <a:ext cx="6245265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AD76BD-D32A-4DC7-A4B5-BF2AC480DBAC}">
      <dsp:nvSpPr>
        <dsp:cNvPr id="0" name=""/>
        <dsp:cNvSpPr/>
      </dsp:nvSpPr>
      <dsp:spPr>
        <a:xfrm>
          <a:off x="482961" y="359909"/>
          <a:ext cx="878111" cy="8781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679E18-5751-4BB7-A533-48A933887624}">
      <dsp:nvSpPr>
        <dsp:cNvPr id="0" name=""/>
        <dsp:cNvSpPr/>
      </dsp:nvSpPr>
      <dsp:spPr>
        <a:xfrm>
          <a:off x="1844034" y="682"/>
          <a:ext cx="440123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/>
            <a:t>1</a:t>
          </a:r>
          <a:r>
            <a:rPr lang="pt-BR" sz="2300" kern="1200"/>
            <a:t> </a:t>
          </a:r>
          <a:r>
            <a:rPr lang="pt-BR" sz="2300" b="1" kern="1200"/>
            <a:t>INTRODUÇÃO</a:t>
          </a:r>
          <a:endParaRPr lang="en-US" sz="2300" kern="1200"/>
        </a:p>
      </dsp:txBody>
      <dsp:txXfrm>
        <a:off x="1844034" y="682"/>
        <a:ext cx="4401230" cy="1596566"/>
      </dsp:txXfrm>
    </dsp:sp>
    <dsp:sp modelId="{469DABD4-1372-4402-9AA1-5AEF43465843}">
      <dsp:nvSpPr>
        <dsp:cNvPr id="0" name=""/>
        <dsp:cNvSpPr/>
      </dsp:nvSpPr>
      <dsp:spPr>
        <a:xfrm>
          <a:off x="0" y="1996390"/>
          <a:ext cx="6245265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D4627E-8ED3-42B8-B3EB-F024097DA549}">
      <dsp:nvSpPr>
        <dsp:cNvPr id="0" name=""/>
        <dsp:cNvSpPr/>
      </dsp:nvSpPr>
      <dsp:spPr>
        <a:xfrm>
          <a:off x="482961" y="2355617"/>
          <a:ext cx="878111" cy="8781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459A2F-7414-469D-AA21-11C40B938D77}">
      <dsp:nvSpPr>
        <dsp:cNvPr id="0" name=""/>
        <dsp:cNvSpPr/>
      </dsp:nvSpPr>
      <dsp:spPr>
        <a:xfrm>
          <a:off x="1844034" y="1996390"/>
          <a:ext cx="440123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/>
            <a:t>2  MECANISMO da CORROSÃO de ARMADURAS</a:t>
          </a:r>
          <a:endParaRPr lang="en-US" sz="2300" kern="1200"/>
        </a:p>
      </dsp:txBody>
      <dsp:txXfrm>
        <a:off x="1844034" y="1996390"/>
        <a:ext cx="4401230" cy="1596566"/>
      </dsp:txXfrm>
    </dsp:sp>
    <dsp:sp modelId="{D80441BD-5DE6-406A-B5A2-155E7CCDE437}">
      <dsp:nvSpPr>
        <dsp:cNvPr id="0" name=""/>
        <dsp:cNvSpPr/>
      </dsp:nvSpPr>
      <dsp:spPr>
        <a:xfrm>
          <a:off x="0" y="3992098"/>
          <a:ext cx="6245265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FF0146-8830-4588-A458-C41717404EB5}">
      <dsp:nvSpPr>
        <dsp:cNvPr id="0" name=""/>
        <dsp:cNvSpPr/>
      </dsp:nvSpPr>
      <dsp:spPr>
        <a:xfrm>
          <a:off x="482961" y="4351325"/>
          <a:ext cx="878111" cy="8781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0F512E-90DD-4475-9ACA-877C69A42F29}">
      <dsp:nvSpPr>
        <dsp:cNvPr id="0" name=""/>
        <dsp:cNvSpPr/>
      </dsp:nvSpPr>
      <dsp:spPr>
        <a:xfrm>
          <a:off x="1844034" y="3992098"/>
          <a:ext cx="440123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/>
            <a:t>3  RECOMENDAÇÕES ÀS INSPEÇÕES DE ESTRUTURAS DE CONCRETO ARMADO</a:t>
          </a:r>
          <a:endParaRPr lang="en-US" sz="2300" kern="1200"/>
        </a:p>
      </dsp:txBody>
      <dsp:txXfrm>
        <a:off x="1844034" y="3992098"/>
        <a:ext cx="4401230" cy="15965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33A414-969F-4BCC-A40A-8F73E63AB899}">
      <dsp:nvSpPr>
        <dsp:cNvPr id="0" name=""/>
        <dsp:cNvSpPr/>
      </dsp:nvSpPr>
      <dsp:spPr>
        <a:xfrm>
          <a:off x="0" y="43813"/>
          <a:ext cx="6245265" cy="30958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dirty="0"/>
            <a:t>ELETROQUÍMICA</a:t>
          </a:r>
          <a:r>
            <a:rPr lang="pt-BR" sz="2100" kern="1200" dirty="0"/>
            <a:t>, é a ciência que trata das relações entre Química e Eletricidade (transformação de energia química em energia elétrica e vice-versa), descrevendo fenômenos que ocorrem na interface de um condutor eletrônico (</a:t>
          </a:r>
          <a:r>
            <a:rPr lang="pt-BR" sz="2100" b="1" kern="1200" dirty="0"/>
            <a:t>armadura</a:t>
          </a:r>
          <a:r>
            <a:rPr lang="pt-BR" sz="2100" kern="1200" dirty="0"/>
            <a:t>), o eletrodo, com um condutor iônico, o eletrólito (</a:t>
          </a:r>
          <a:r>
            <a:rPr lang="pt-BR" sz="2100" b="1" kern="1200" dirty="0"/>
            <a:t>solução aquosa nos poros</a:t>
          </a:r>
          <a:r>
            <a:rPr lang="pt-BR" sz="2100" kern="1200" dirty="0"/>
            <a:t>);</a:t>
          </a:r>
          <a:endParaRPr lang="en-US" sz="2100" kern="1200" dirty="0"/>
        </a:p>
      </dsp:txBody>
      <dsp:txXfrm>
        <a:off x="151125" y="194938"/>
        <a:ext cx="5943015" cy="2793569"/>
      </dsp:txXfrm>
    </dsp:sp>
    <dsp:sp modelId="{0C5DB9E0-4713-4E63-BB12-80A75BB07633}">
      <dsp:nvSpPr>
        <dsp:cNvPr id="0" name=""/>
        <dsp:cNvSpPr/>
      </dsp:nvSpPr>
      <dsp:spPr>
        <a:xfrm>
          <a:off x="0" y="3200113"/>
          <a:ext cx="6245265" cy="3095819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/>
            <a:t>A CORROSÃO ELETROQUÍMICA desencadeia-se perante o contacto de um metal com um eletrólito ou atmosfera úmida, com a ocorrência de reações de oxidação e redução, das quais resulta a formação de óxidos ou hidróxidos.</a:t>
          </a:r>
          <a:endParaRPr lang="en-US" sz="2100" kern="1200"/>
        </a:p>
      </dsp:txBody>
      <dsp:txXfrm>
        <a:off x="151125" y="3351238"/>
        <a:ext cx="5943015" cy="27935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B35F7-2F04-4B84-B946-6DA27B3752C7}" type="datetimeFigureOut">
              <a:rPr lang="pt-BR" smtClean="0"/>
              <a:t>19/11/2024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57498-BA86-4FE2-B694-78D76BDFD36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1991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57498-BA86-4FE2-B694-78D76BDFD36A}" type="slidenum">
              <a:rPr lang="pt-BR" smtClean="0"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8204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57498-BA86-4FE2-B694-78D76BDFD36A}" type="slidenum">
              <a:rPr lang="pt-BR" smtClean="0"/>
              <a:t>46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64307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53CA3B-380C-0D95-D2D7-D560DFDC43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FFB2B76-0B29-5D08-AB04-7814C3FFD3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885A537-221A-2A28-B604-CC0CC58E9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85C5D-0564-40AF-926E-15B12A79A4A2}" type="datetime1">
              <a:rPr lang="pt-BR" smtClean="0"/>
              <a:t>19/11/2024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61FE531-8A4A-BF6A-B1D9-9A787E5C7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25668A0-72DD-D904-1176-30F53D1BF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01BC-92E3-4842-8E58-09C1335787D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0576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063DE6-8335-7D1D-FF14-6B1F29961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ED8AEE6-5F36-E6C8-5DE3-D7F26408FF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DAE6DDC-D5AB-B4ED-F7F0-E692A0A82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18107-811E-4B84-A0CB-9461AC6EE256}" type="datetime1">
              <a:rPr lang="pt-BR" smtClean="0"/>
              <a:t>19/11/2024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581025-B660-2DB9-B1CC-58200E7E1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EC27ABE-4D49-34C8-0433-DFDE3550E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01BC-92E3-4842-8E58-09C1335787D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9083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315752F-C4F6-E8E6-4059-FCD44B87FC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796E3C6-F8C3-D280-C151-B4CA80169A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80E6B2E-A408-1588-AE02-4178291E8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AB47-582A-4523-9B51-925EDA1E12B9}" type="datetime1">
              <a:rPr lang="pt-BR" smtClean="0"/>
              <a:t>19/11/2024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8BB9F9C-6EDE-1840-E594-3927CE0D9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C6B57C-AE28-AF34-28C0-9EDDBC4EE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01BC-92E3-4842-8E58-09C1335787D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7937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13D6B9-AA12-A439-E8A8-7A071F8F7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2F58F29-61B2-F3BD-688F-E44F20A6F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8B75A2-4A4F-4B16-096D-F6B65DC28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DA3A3-74B8-4A3C-9BAD-249058ABF5A7}" type="datetime1">
              <a:rPr lang="pt-BR" smtClean="0"/>
              <a:t>19/11/2024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C8DA9EE-7236-8383-199E-38E70AC95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0DAA02B-7914-8296-44BD-6918DB803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01BC-92E3-4842-8E58-09C1335787D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8218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C22134-50DB-612D-FA46-9BDC7D2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592C958-CF99-6A12-B557-B537952DD9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A32A8F1-79B5-A3D7-83DB-858B0F73C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8EC2-77A0-4991-92DE-B61429FDE05F}" type="datetime1">
              <a:rPr lang="pt-BR" smtClean="0"/>
              <a:t>19/11/2024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3098CA0-8936-DB96-52AB-D1CA0433A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7991E8D-90CC-F71B-F79F-1C90C6C18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01BC-92E3-4842-8E58-09C1335787D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3165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7737B1-C7CA-7A91-03BA-BFA0294DA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314A46-6C7F-6F03-13C0-B6C76A1AE2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EA0068C-DF3F-2741-23A8-9EEA826DC4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17F4041-C78C-B7AD-6A9A-5DE018A32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83D1E-AB02-4458-81AA-940E82B37877}" type="datetime1">
              <a:rPr lang="pt-BR" smtClean="0"/>
              <a:t>19/11/2024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0868609-210E-2243-56F6-B650C75F2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B6E789C-349C-E7B1-56FA-2145AA2CD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01BC-92E3-4842-8E58-09C1335787D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8733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E7FA84-B842-3E35-D1A9-E7ED16DD1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4158B4E-BE45-218B-A83F-D93A724AC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9881E8A-A92A-6EAE-08F7-6B2D1CE620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1E7728D-AE56-B209-DD13-AAE93B1639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63A3DC1-F1AF-187A-C7C5-762A97E433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37A4F51-E1A7-5533-3BFC-ED0EF7EAE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5EF53-333E-4E6C-958C-CFFE5A4CDFF2}" type="datetime1">
              <a:rPr lang="pt-BR" smtClean="0"/>
              <a:t>19/11/2024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D704BBA-3F2A-5096-45FA-ED4D3701C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5BF7E32-A69C-6CA9-97C4-D10A7C551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01BC-92E3-4842-8E58-09C1335787D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2216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B3D7C7-00BA-9D99-226F-572E48A1E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D3A512D-C312-6887-0DA7-5F96F67AD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CF15-1794-434E-918A-4508F5B3B37D}" type="datetime1">
              <a:rPr lang="pt-BR" smtClean="0"/>
              <a:t>19/11/2024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AE390D8-0414-281D-44EF-51C5EFDB4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D75A30E-5558-436F-1270-4BC96B5CE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01BC-92E3-4842-8E58-09C1335787D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1803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019CF1A-BB65-E105-7180-88FB13B37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8499-1973-4267-AB53-63C5B8D902D9}" type="datetime1">
              <a:rPr lang="pt-BR" smtClean="0"/>
              <a:t>19/11/2024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7F2235F-D824-3C82-2609-16FB4A8AC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B55DFF9-0ECD-1A74-5A22-24C95052B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01BC-92E3-4842-8E58-09C1335787D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5328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ACF86F-2C02-48CA-EB8C-EC26BB2FD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C148851-A10A-3CE5-EC2D-7C5BB0FA7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1D323C8-8DB4-F80F-AD87-ECCEEDBCC2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1335645-9255-3893-CB66-5557C56AB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39D5-5F1E-4AE3-BF1B-1A45958896BD}" type="datetime1">
              <a:rPr lang="pt-BR" smtClean="0"/>
              <a:t>19/11/2024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7B3A8D2-D1F9-5AF4-9111-78730D6D7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FD7DE31-58A9-5071-69B0-3FFB9A3AB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01BC-92E3-4842-8E58-09C1335787D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5711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4BE143-3104-A301-AD3A-04FE4CB73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3661A83-89A6-BED8-9EC4-BC5ACB9614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82CB9B9-38D6-24EA-4EA6-3D64DF16C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BAE717B-314E-53B4-014D-A1889A6F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AFC3-EF0B-4A93-B068-0AD7933010B8}" type="datetime1">
              <a:rPr lang="pt-BR" smtClean="0"/>
              <a:t>19/11/2024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9B81FAA-D581-CD2B-559C-D5BDE5C5A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673D259-5411-FB5B-D699-EB537E4AE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01BC-92E3-4842-8E58-09C1335787D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7246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043CDDE-120F-901A-CFF8-EF6022333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E92C54D-773D-8615-2D25-F862458ED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09DA429-5505-F26A-0350-6A3567E7C3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235B3B-59EB-4D29-82AF-A40C362844E8}" type="datetime1">
              <a:rPr lang="pt-BR" smtClean="0"/>
              <a:t>19/11/2024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5DE5142-A41D-C59B-E5D6-29B3CDE9E3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D7C95C6-4718-C48B-4353-4233C004B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C101BC-92E3-4842-8E58-09C1335787D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33018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sec.eng.br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D7CFE75F-6390-4A13-A32B-2AA295CCA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BC78D38-5111-CABB-2160-22EBB3144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4513" y="841375"/>
            <a:ext cx="3505200" cy="3114698"/>
          </a:xfrm>
        </p:spPr>
        <p:txBody>
          <a:bodyPr>
            <a:normAutofit fontScale="90000"/>
          </a:bodyPr>
          <a:lstStyle/>
          <a:p>
            <a:r>
              <a:rPr lang="pt-BR" sz="3100" dirty="0">
                <a:solidFill>
                  <a:schemeClr val="bg1"/>
                </a:solidFill>
              </a:rPr>
              <a:t>CORROSÃO em ARMADURAS de AÇO CARBONO COMUM  nos CONCRETOS ARMADOS CONVENCIONAIS e PROTENDIDOS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1F44E1C-0083-5F73-7AD3-7E3DA54925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4513" y="4337072"/>
            <a:ext cx="3506264" cy="1671616"/>
          </a:xfrm>
        </p:spPr>
        <p:txBody>
          <a:bodyPr>
            <a:normAutofit/>
          </a:bodyPr>
          <a:lstStyle/>
          <a:p>
            <a:r>
              <a:rPr lang="pt-BR" sz="1700" b="1">
                <a:solidFill>
                  <a:schemeClr val="bg1"/>
                </a:solidFill>
              </a:rPr>
              <a:t>Patrocinadores:</a:t>
            </a:r>
            <a:r>
              <a:rPr lang="pt-BR" sz="1700">
                <a:solidFill>
                  <a:schemeClr val="bg1"/>
                </a:solidFill>
              </a:rPr>
              <a:t> </a:t>
            </a:r>
            <a:r>
              <a:rPr lang="pt-BR" sz="1700" b="1">
                <a:solidFill>
                  <a:schemeClr val="bg1"/>
                </a:solidFill>
              </a:rPr>
              <a:t>ABRACO, EMURB, IEC, VECTOR e MM ENGENHARIA DIAGNÓSTICA</a:t>
            </a:r>
          </a:p>
          <a:p>
            <a:r>
              <a:rPr lang="pt-BR" sz="1700" b="1">
                <a:solidFill>
                  <a:schemeClr val="bg1"/>
                </a:solidFill>
              </a:rPr>
              <a:t>Apoios:</a:t>
            </a:r>
            <a:r>
              <a:rPr lang="pt-BR" sz="1700">
                <a:solidFill>
                  <a:schemeClr val="bg1"/>
                </a:solidFill>
              </a:rPr>
              <a:t> </a:t>
            </a:r>
            <a:r>
              <a:rPr lang="pt-BR" sz="1700" b="1">
                <a:solidFill>
                  <a:schemeClr val="bg1"/>
                </a:solidFill>
              </a:rPr>
              <a:t>CREA/Se, MÚTUA/Se, COEC/IFS, DEC/UFS, ABECE/Se, ABENC/Se e IBAPE/Se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7BAEF06-AB74-442C-8C30-B88233FD8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DFD9AA5-A6A4-499F-BB09-5CD7F8145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" y="0"/>
              <a:ext cx="3986041" cy="6858000"/>
              <a:chOff x="1" y="0"/>
              <a:chExt cx="3986041" cy="6858000"/>
            </a:xfrm>
          </p:grpSpPr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5F499571-4EEA-4442-B71C-2972335B35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9FFC7284-7A71-4F33-AB06-E0D1EB1CAF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C27F758D-B23C-459E-AD21-6621782C72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748588" y="0"/>
              <a:ext cx="1339053" cy="6858000"/>
              <a:chOff x="2748588" y="0"/>
              <a:chExt cx="1339053" cy="6858000"/>
            </a:xfrm>
          </p:grpSpPr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08DD5D69-A882-48D7-ACFB-68E2DC6B04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A2432BD6-3DCC-4397-BD7F-3FE84F3210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C9829185-6353-4E3C-B082-AA7F51939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60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BB7BB359-8B77-484C-B9CD-6376139A3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" y="0"/>
              <a:ext cx="3986041" cy="6858000"/>
              <a:chOff x="1" y="0"/>
              <a:chExt cx="3986041" cy="6858000"/>
            </a:xfrm>
          </p:grpSpPr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AA96BE9D-5B3B-4CA9-8895-33FAA38046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7840E2BF-E954-4173-BF70-2DAE9E19A0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3F125B5A-DFAC-4B6D-B14F-287F8C436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748588" y="0"/>
              <a:ext cx="1339053" cy="6858000"/>
              <a:chOff x="2748588" y="0"/>
              <a:chExt cx="1339053" cy="6858000"/>
            </a:xfrm>
          </p:grpSpPr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6AF4804F-69E5-479A-9F45-C0E4631715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3CA5C733-38F9-4D36-A78D-0AB08CCBB5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6" name="Imagem 5" descr="Site&#10;&#10;Descrição gerada automaticamente">
            <a:extLst>
              <a:ext uri="{FF2B5EF4-FFF2-40B4-BE49-F238E27FC236}">
                <a16:creationId xmlns:a16="http://schemas.microsoft.com/office/drawing/2014/main" id="{EEE7354E-B787-A2A9-679F-102084862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544" y="1871742"/>
            <a:ext cx="2598738" cy="3114517"/>
          </a:xfrm>
          <a:custGeom>
            <a:avLst/>
            <a:gdLst/>
            <a:ahLst/>
            <a:cxnLst/>
            <a:rect l="l" t="t" r="r" b="b"/>
            <a:pathLst>
              <a:path w="2619375" h="1860000">
                <a:moveTo>
                  <a:pt x="0" y="0"/>
                </a:moveTo>
                <a:lnTo>
                  <a:pt x="2619375" y="0"/>
                </a:lnTo>
                <a:lnTo>
                  <a:pt x="2619375" y="1860000"/>
                </a:lnTo>
                <a:lnTo>
                  <a:pt x="0" y="1860000"/>
                </a:lnTo>
                <a:close/>
              </a:path>
            </a:pathLst>
          </a:custGeom>
        </p:spPr>
      </p:pic>
      <p:pic>
        <p:nvPicPr>
          <p:cNvPr id="4" name="Imagem 3" descr="Píer de madeira sobre a água&#10;&#10;Descrição gerada automaticamente">
            <a:extLst>
              <a:ext uri="{FF2B5EF4-FFF2-40B4-BE49-F238E27FC236}">
                <a16:creationId xmlns:a16="http://schemas.microsoft.com/office/drawing/2014/main" id="{C375CF0A-FA01-454D-F85D-CE53DF717C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0034" y="1206000"/>
            <a:ext cx="2323196" cy="2177997"/>
          </a:xfrm>
          <a:custGeom>
            <a:avLst/>
            <a:gdLst/>
            <a:ahLst/>
            <a:cxnLst/>
            <a:rect l="l" t="t" r="r" b="b"/>
            <a:pathLst>
              <a:path w="2619375" h="1860000">
                <a:moveTo>
                  <a:pt x="0" y="0"/>
                </a:moveTo>
                <a:lnTo>
                  <a:pt x="2619375" y="0"/>
                </a:lnTo>
                <a:lnTo>
                  <a:pt x="2619375" y="1860000"/>
                </a:lnTo>
                <a:lnTo>
                  <a:pt x="0" y="1860000"/>
                </a:lnTo>
                <a:close/>
              </a:path>
            </a:pathLst>
          </a:custGeom>
        </p:spPr>
      </p:pic>
      <p:pic>
        <p:nvPicPr>
          <p:cNvPr id="7" name="Imagem 6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039F5FD5-9236-F141-4A12-9A1FDD0CD0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1945" y="3665861"/>
            <a:ext cx="2619375" cy="179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99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815236-9FDF-CB3B-BC79-9A716E31A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0484"/>
          </a:xfrm>
        </p:spPr>
        <p:txBody>
          <a:bodyPr>
            <a:normAutofit/>
          </a:bodyPr>
          <a:lstStyle/>
          <a:p>
            <a:pPr algn="ctr"/>
            <a:r>
              <a:rPr lang="pt-BR" sz="3600" dirty="0"/>
              <a:t>INTRODUÇÃO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F6C4800-F724-CDD5-4224-395FC7BEA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5611"/>
            <a:ext cx="10515600" cy="5695863"/>
          </a:xfrm>
        </p:spPr>
        <p:txBody>
          <a:bodyPr>
            <a:normAutofit fontScale="25000" lnSpcReduction="20000"/>
          </a:bodyPr>
          <a:lstStyle/>
          <a:p>
            <a:r>
              <a:rPr lang="pt-BR" sz="8000" b="1" dirty="0">
                <a:solidFill>
                  <a:srgbClr val="0070C0"/>
                </a:solidFill>
              </a:rPr>
              <a:t>Osvaldo Cascudo, </a:t>
            </a:r>
            <a:r>
              <a:rPr lang="pt-BR" sz="8000" dirty="0"/>
              <a:t>classifica, segundo a natureza do processo</a:t>
            </a:r>
            <a:r>
              <a:rPr lang="pt-BR" sz="8000" b="1" dirty="0">
                <a:solidFill>
                  <a:srgbClr val="0070C0"/>
                </a:solidFill>
              </a:rPr>
              <a:t>, </a:t>
            </a:r>
            <a:r>
              <a:rPr lang="pt-BR" sz="8000" dirty="0"/>
              <a:t>os tipos de corrosão:</a:t>
            </a:r>
          </a:p>
          <a:p>
            <a:pPr marL="0" indent="0">
              <a:buNone/>
            </a:pPr>
            <a:endParaRPr lang="pt-BR" sz="3500" dirty="0"/>
          </a:p>
          <a:p>
            <a:pPr marL="0" indent="0">
              <a:buNone/>
            </a:pPr>
            <a:r>
              <a:rPr lang="pt-BR" sz="9600" b="1" dirty="0">
                <a:solidFill>
                  <a:srgbClr val="C00000"/>
                </a:solidFill>
                <a:highlight>
                  <a:srgbClr val="FFFF00"/>
                </a:highlight>
              </a:rPr>
              <a:t>CORROSÃO QUÍMICA ou SECA  ou OXIDAÇÃO:</a:t>
            </a:r>
            <a:endParaRPr lang="pt-BR" sz="7000" b="1" dirty="0">
              <a:solidFill>
                <a:srgbClr val="C00000"/>
              </a:solidFill>
              <a:highlight>
                <a:srgbClr val="FFFF00"/>
              </a:highlight>
            </a:endParaRPr>
          </a:p>
          <a:p>
            <a:pPr algn="just"/>
            <a:r>
              <a:rPr lang="pt-BR" sz="7200" dirty="0"/>
              <a:t>é um processo de deterioração de um material, geralmente um metal, que ocorre por reações químicas com o ambiente; </a:t>
            </a:r>
          </a:p>
          <a:p>
            <a:pPr algn="just"/>
            <a:r>
              <a:rPr lang="pt-BR" sz="7200" dirty="0"/>
              <a:t>O oxigênio do ar quebra a camada de óxido natural que protege a superfície do metal;</a:t>
            </a:r>
          </a:p>
          <a:p>
            <a:pPr algn="just"/>
            <a:r>
              <a:rPr lang="pt-BR" sz="7200" dirty="0"/>
              <a:t>O material é exposto a um agente químico, como um líquido cáustico ou gás;</a:t>
            </a:r>
          </a:p>
          <a:p>
            <a:pPr algn="just"/>
            <a:r>
              <a:rPr lang="pt-BR" sz="7200" b="0" i="0" dirty="0">
                <a:solidFill>
                  <a:srgbClr val="474747"/>
                </a:solidFill>
                <a:effectLst/>
              </a:rPr>
              <a:t>O ambiente </a:t>
            </a:r>
            <a:r>
              <a:rPr lang="pt-BR" sz="7200" dirty="0">
                <a:solidFill>
                  <a:srgbClr val="474747"/>
                </a:solidFill>
              </a:rPr>
              <a:t>deve ter temperaturas elevadas;</a:t>
            </a:r>
          </a:p>
          <a:p>
            <a:pPr algn="just"/>
            <a:r>
              <a:rPr lang="pt-BR" sz="7200" b="1" dirty="0">
                <a:solidFill>
                  <a:srgbClr val="0070C0"/>
                </a:solidFill>
              </a:rPr>
              <a:t>A corrosão química </a:t>
            </a:r>
            <a:r>
              <a:rPr lang="pt-BR" sz="7200" b="1" dirty="0">
                <a:solidFill>
                  <a:srgbClr val="0070C0"/>
                </a:solidFill>
                <a:highlight>
                  <a:srgbClr val="FFFF00"/>
                </a:highlight>
              </a:rPr>
              <a:t>não requer a presença de água</a:t>
            </a:r>
            <a:r>
              <a:rPr lang="pt-BR" sz="7200" b="1" dirty="0">
                <a:solidFill>
                  <a:srgbClr val="0070C0"/>
                </a:solidFill>
              </a:rPr>
              <a:t> ou a troca de elétrons entre as superfícies.</a:t>
            </a:r>
          </a:p>
          <a:p>
            <a:pPr marL="0" indent="0" algn="just">
              <a:buNone/>
            </a:pPr>
            <a:endParaRPr lang="pt-BR" sz="7000" dirty="0"/>
          </a:p>
          <a:p>
            <a:pPr marL="0" indent="0">
              <a:buNone/>
            </a:pPr>
            <a:r>
              <a:rPr lang="pt-BR" sz="9600" b="1" dirty="0">
                <a:solidFill>
                  <a:srgbClr val="C00000"/>
                </a:solidFill>
                <a:highlight>
                  <a:srgbClr val="FFFF00"/>
                </a:highlight>
              </a:rPr>
              <a:t>CORROSÃO ELETROQUÍMICA ou AQUOSA:</a:t>
            </a:r>
            <a:endParaRPr lang="pt-BR" sz="7000" b="1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pt-BR" sz="7000" b="1" dirty="0">
                <a:solidFill>
                  <a:srgbClr val="C00000"/>
                </a:solidFill>
              </a:rPr>
              <a:t>    </a:t>
            </a:r>
            <a:r>
              <a:rPr lang="pt-BR" sz="7000" b="1" dirty="0">
                <a:solidFill>
                  <a:srgbClr val="0070C0"/>
                </a:solidFill>
              </a:rPr>
              <a:t>É efetivamente a que traz problemas às estruturas de concreto armado;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1800" b="1" dirty="0">
                <a:latin typeface="Aptos" panose="020B0004020202020204" pitchFamily="34" charset="0"/>
                <a:cs typeface="Times New Roman" panose="02020603050405020304" pitchFamily="18" charset="0"/>
              </a:rPr>
              <a:t>. .       </a:t>
            </a:r>
            <a:r>
              <a:rPr lang="pt-BR" sz="6400" b="1" dirty="0">
                <a:latin typeface="Aptos" panose="020B0004020202020204" pitchFamily="34" charset="0"/>
                <a:cs typeface="Times New Roman" panose="02020603050405020304" pitchFamily="18" charset="0"/>
              </a:rPr>
              <a:t>T</a:t>
            </a:r>
            <a:r>
              <a:rPr lang="pt-BR" sz="6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rata-se de um ataque  </a:t>
            </a:r>
            <a:r>
              <a:rPr lang="pt-BR" sz="6400" b="1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ELETROQUÍMICO</a:t>
            </a:r>
            <a:r>
              <a:rPr lang="pt-BR" sz="6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6400" b="1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que </a:t>
            </a:r>
            <a:r>
              <a:rPr lang="pt-BR" sz="6400" b="1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OCORRE EM MEIO AQUOSO</a:t>
            </a:r>
            <a:r>
              <a:rPr lang="pt-BR" sz="6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como resultado a formação de uma </a:t>
            </a:r>
            <a:r>
              <a:rPr lang="pt-BR" sz="6400" b="1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PILHA OU CÉLULA DE CORROSÃO,</a:t>
            </a:r>
            <a:r>
              <a:rPr lang="pt-BR" sz="6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6400" b="1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 ELETRÓLITO</a:t>
            </a:r>
            <a:r>
              <a:rPr lang="pt-BR" sz="6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6400" b="1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 </a:t>
            </a:r>
            <a:r>
              <a:rPr lang="pt-BR" sz="7200" b="1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DIFERENÇA  DE POTENCIAL</a:t>
            </a:r>
            <a:r>
              <a:rPr lang="pt-BR" sz="6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entre trechos da superfície do aço;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6400" b="1" dirty="0">
                <a:latin typeface="Aptos" panose="020B0004020202020204" pitchFamily="34" charset="0"/>
                <a:cs typeface="Times New Roman" panose="02020603050405020304" pitchFamily="18" charset="0"/>
              </a:rPr>
              <a:t>   </a:t>
            </a:r>
            <a:r>
              <a:rPr lang="pt-BR" sz="6400" b="1" dirty="0">
                <a:solidFill>
                  <a:srgbClr val="00206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O </a:t>
            </a:r>
            <a:r>
              <a:rPr lang="pt-BR" sz="6400" b="1" dirty="0">
                <a:solidFill>
                  <a:srgbClr val="002060"/>
                </a:solidFill>
                <a:highlight>
                  <a:srgbClr val="FFFF00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ELETRÓLITO</a:t>
            </a:r>
            <a:r>
              <a:rPr lang="pt-BR" sz="6400" b="1" dirty="0">
                <a:solidFill>
                  <a:srgbClr val="00206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FORMA-SE  A PARTIR DA PRESENÇA DE UMIDADE NO CONCRETO;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6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Suscita uma </a:t>
            </a:r>
            <a:r>
              <a:rPr lang="pt-BR" sz="6400" b="1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movimento de elétrons ao longo de trechos da armadur</a:t>
            </a:r>
            <a:r>
              <a:rPr lang="pt-BR" sz="6400" b="1" dirty="0">
                <a:solidFill>
                  <a:srgbClr val="002060"/>
                </a:solidFill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</a:t>
            </a:r>
            <a:r>
              <a:rPr lang="pt-BR" sz="6400" b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e </a:t>
            </a:r>
            <a:r>
              <a:rPr lang="pt-BR" sz="6400" b="1" dirty="0">
                <a:solidFill>
                  <a:srgbClr val="002060"/>
                </a:solidFill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movimento iônico através do eletrólito (PILHA DE DANIEL</a:t>
            </a:r>
            <a:r>
              <a:rPr lang="pt-BR" sz="6400" b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;</a:t>
            </a:r>
            <a:endParaRPr lang="pt-BR" sz="6400" b="1" dirty="0"/>
          </a:p>
          <a:p>
            <a:pPr marL="0" indent="0">
              <a:buNone/>
            </a:pPr>
            <a:endParaRPr lang="pt-BR" sz="3500" dirty="0"/>
          </a:p>
          <a:p>
            <a:pPr marL="0" indent="0">
              <a:buNone/>
            </a:pPr>
            <a:endParaRPr lang="pt-BR" sz="2400" b="0" i="0" dirty="0">
              <a:solidFill>
                <a:srgbClr val="474747"/>
              </a:solidFill>
              <a:effectLst/>
              <a:latin typeface="Google Sans"/>
            </a:endParaRPr>
          </a:p>
          <a:p>
            <a:pPr marL="0" indent="0">
              <a:buNone/>
            </a:pPr>
            <a:endParaRPr lang="pt-BR" sz="3500" b="0" i="0" dirty="0">
              <a:solidFill>
                <a:srgbClr val="474747"/>
              </a:solidFill>
              <a:effectLst/>
              <a:latin typeface="Google Sans"/>
            </a:endParaRPr>
          </a:p>
          <a:p>
            <a:endParaRPr lang="pt-BR" dirty="0"/>
          </a:p>
          <a:p>
            <a:endParaRPr lang="pt-BR" dirty="0"/>
          </a:p>
          <a:p>
            <a:pPr algn="l" fontAlgn="ctr">
              <a:lnSpc>
                <a:spcPts val="165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200" b="0" i="0" dirty="0">
                <a:solidFill>
                  <a:srgbClr val="474747"/>
                </a:solidFill>
                <a:effectLst/>
                <a:latin typeface="Google Sans"/>
              </a:rPr>
              <a:t> </a:t>
            </a:r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ACB1BE9-23E7-2213-4BC4-E4FAE28DF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01BC-92E3-4842-8E58-09C1335787DF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8520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AA8700-EBA3-3F68-8350-3EF743E36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99573" cy="1325563"/>
          </a:xfrm>
        </p:spPr>
        <p:txBody>
          <a:bodyPr/>
          <a:lstStyle/>
          <a:p>
            <a:r>
              <a:rPr lang="pt-BR" dirty="0"/>
              <a:t>MECANISMO da  CORROSÃO de ARMADURAS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26734D-E507-58DC-E7DD-FEA6680D1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A </a:t>
            </a:r>
            <a:r>
              <a:rPr lang="pt-BR" b="1" dirty="0">
                <a:solidFill>
                  <a:srgbClr val="C00000"/>
                </a:solidFill>
              </a:rPr>
              <a:t>CORROSÃO ELETROQUÍMICA</a:t>
            </a:r>
            <a:r>
              <a:rPr lang="pt-BR" dirty="0"/>
              <a:t> é a mais importante para obras civis, pois pode atingir graus de deterioração significativos;</a:t>
            </a:r>
          </a:p>
          <a:p>
            <a:pPr algn="just"/>
            <a:r>
              <a:rPr lang="pt-BR" dirty="0"/>
              <a:t>Neste tipo de </a:t>
            </a:r>
            <a:r>
              <a:rPr lang="pt-BR" b="1" dirty="0">
                <a:solidFill>
                  <a:srgbClr val="C00000"/>
                </a:solidFill>
              </a:rPr>
              <a:t>CORROSÃO</a:t>
            </a:r>
            <a:r>
              <a:rPr lang="pt-BR" dirty="0"/>
              <a:t> há sempre uma </a:t>
            </a:r>
            <a:r>
              <a:rPr lang="pt-BR" b="1" dirty="0">
                <a:solidFill>
                  <a:srgbClr val="C00000"/>
                </a:solidFill>
              </a:rPr>
              <a:t>REAÇÃO DE OXIDAÇÃO (anodo)</a:t>
            </a:r>
            <a:r>
              <a:rPr lang="pt-BR" dirty="0"/>
              <a:t> e outra de </a:t>
            </a:r>
            <a:r>
              <a:rPr lang="pt-BR" b="1" dirty="0">
                <a:solidFill>
                  <a:srgbClr val="C00000"/>
                </a:solidFill>
              </a:rPr>
              <a:t>REDUÇÃO (catodo)</a:t>
            </a:r>
            <a:r>
              <a:rPr lang="pt-BR" dirty="0"/>
              <a:t>, chamadas </a:t>
            </a:r>
            <a:r>
              <a:rPr lang="pt-BR" b="1" dirty="0">
                <a:solidFill>
                  <a:srgbClr val="C00000"/>
                </a:solidFill>
              </a:rPr>
              <a:t>REDOX</a:t>
            </a:r>
            <a:r>
              <a:rPr lang="pt-BR" dirty="0"/>
              <a:t>, e a </a:t>
            </a:r>
            <a:r>
              <a:rPr lang="pt-BR" b="1" dirty="0">
                <a:solidFill>
                  <a:srgbClr val="C00000"/>
                </a:solidFill>
              </a:rPr>
              <a:t>CIRCULAÇÃO DE ÍONS ATRAVÉS DO ELETRÓLITO;</a:t>
            </a:r>
          </a:p>
          <a:p>
            <a:pPr algn="just"/>
            <a:r>
              <a:rPr lang="pt-BR" dirty="0"/>
              <a:t>Na </a:t>
            </a:r>
            <a:r>
              <a:rPr lang="pt-BR" b="1" dirty="0">
                <a:solidFill>
                  <a:srgbClr val="C00000"/>
                </a:solidFill>
              </a:rPr>
              <a:t>REAÇÃO DE OXIDAÇÃO</a:t>
            </a:r>
            <a:r>
              <a:rPr lang="pt-BR" dirty="0"/>
              <a:t>, o metal libera </a:t>
            </a:r>
            <a:r>
              <a:rPr lang="pt-BR" b="1" dirty="0">
                <a:solidFill>
                  <a:srgbClr val="C00000"/>
                </a:solidFill>
              </a:rPr>
              <a:t>ELÉTRONS</a:t>
            </a:r>
            <a:r>
              <a:rPr lang="pt-BR" dirty="0"/>
              <a:t>, que migram através deste, reagindo em outro lugar para produzir a </a:t>
            </a:r>
            <a:r>
              <a:rPr lang="pt-BR" b="1" dirty="0">
                <a:solidFill>
                  <a:srgbClr val="C00000"/>
                </a:solidFill>
              </a:rPr>
              <a:t>REDUÇÃO</a:t>
            </a:r>
            <a:r>
              <a:rPr lang="pt-BR" dirty="0"/>
              <a:t> de outras substâncias, que no concreto armado, é o </a:t>
            </a:r>
            <a:r>
              <a:rPr lang="pt-BR" b="1" dirty="0">
                <a:solidFill>
                  <a:srgbClr val="C00000"/>
                </a:solidFill>
              </a:rPr>
              <a:t>OXIGÊNIO</a:t>
            </a:r>
            <a:r>
              <a:rPr lang="pt-BR" dirty="0"/>
              <a:t>.</a:t>
            </a:r>
          </a:p>
          <a:p>
            <a:pPr algn="just"/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81D45D8-5E58-C857-774B-46EB9F380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01BC-92E3-4842-8E58-09C1335787DF}" type="slidenum">
              <a:rPr lang="pt-BR" smtClean="0"/>
              <a:t>11</a:t>
            </a:fld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8DAD636-27CC-8181-3B6E-8C788DE647C3}"/>
              </a:ext>
            </a:extLst>
          </p:cNvPr>
          <p:cNvSpPr/>
          <p:nvPr/>
        </p:nvSpPr>
        <p:spPr>
          <a:xfrm>
            <a:off x="1041817" y="5636302"/>
            <a:ext cx="10515599" cy="10851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1800" b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</a:t>
            </a:r>
            <a:r>
              <a:rPr lang="pt-BR" sz="1800" b="1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PROCESSO DE CORROSÃO DO AÇO NO CONCRETO ENVOLVE UMA FASE INICIAL, NA QUAL OS AGENTES AGRESSIVOS ALTERAM AS CONDIÇÕES DO CONCRETO NO ENTORNO DA BARRA, DESPASSIVANDO A ARMADURA, </a:t>
            </a:r>
            <a:r>
              <a:rPr lang="pt-BR" sz="1800" b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SEGUINDO-SE DA FORMAÇÃO DE UMA CÉLULA DE CORROSÃO, RESPONSÁVEL PELA PROPAGAÇÃO DA CORROSÃO</a:t>
            </a:r>
          </a:p>
        </p:txBody>
      </p:sp>
    </p:spTree>
    <p:extLst>
      <p:ext uri="{BB962C8B-B14F-4D97-AF65-F5344CB8AC3E}">
        <p14:creationId xmlns:p14="http://schemas.microsoft.com/office/powerpoint/2010/main" val="1952106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1A9C84-FF27-2250-CB65-75E3CDE09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INTRODUÇÃO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80ECEB3-7DC1-70F4-1447-64F6BFFD2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pt-BR" sz="28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NODO</a:t>
            </a:r>
            <a:r>
              <a:rPr lang="pt-B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pt-BR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 anodo é o eletrodo ou parte de um eletrodo que sofre a </a:t>
            </a:r>
            <a:r>
              <a:rPr lang="pt-BR" sz="2800" b="1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deterioração por corrosão</a:t>
            </a:r>
            <a:r>
              <a:rPr lang="pt-BR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A particularidade do anodo é que na sua interface com o meio corrosivo ocorrem </a:t>
            </a:r>
            <a:r>
              <a:rPr lang="pt-BR" sz="2800" b="1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reações de perda de elétrons</a:t>
            </a:r>
            <a:r>
              <a:rPr lang="pt-BR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também chamadas de </a:t>
            </a:r>
            <a:r>
              <a:rPr lang="pt-BR" sz="2800" b="1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reações de oxidação</a:t>
            </a:r>
            <a:r>
              <a:rPr lang="pt-BR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ou simplesmente </a:t>
            </a:r>
            <a:r>
              <a:rPr lang="pt-BR" sz="2800" b="1" cap="all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reações anódicas;</a:t>
            </a:r>
          </a:p>
          <a:p>
            <a:pPr algn="just"/>
            <a:r>
              <a:rPr lang="pt-BR" sz="2800" b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CATODO:</a:t>
            </a:r>
            <a:r>
              <a:rPr lang="pt-B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 catodo é o eletrodo ou parte de um eletrodo que </a:t>
            </a:r>
            <a:r>
              <a:rPr lang="pt-BR" sz="2800" b="1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apenas ajuda o ânodo a ser deteriorado</a:t>
            </a:r>
            <a:r>
              <a:rPr lang="pt-BR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O ca</a:t>
            </a:r>
            <a:r>
              <a:rPr lang="pt-BR" sz="2800" b="1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todo não sofre corrosão</a:t>
            </a:r>
            <a:r>
              <a:rPr lang="pt-BR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embora também esteja em contato com o meio corrosivo. A particularidade do catodo é que </a:t>
            </a:r>
            <a:r>
              <a:rPr lang="pt-BR" sz="2800" b="1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na sua interface com o meio, ocorrem reações de consumo dos elétrons que procedem do anodo</a:t>
            </a:r>
            <a:r>
              <a:rPr lang="pt-BR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também chamadas de </a:t>
            </a:r>
            <a:r>
              <a:rPr lang="pt-BR" sz="2800" b="1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reações de redução </a:t>
            </a:r>
            <a:r>
              <a:rPr lang="pt-BR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ou simplesmente </a:t>
            </a:r>
            <a:r>
              <a:rPr lang="pt-BR" sz="2800" b="1" cap="all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reações catódicas</a:t>
            </a:r>
          </a:p>
          <a:p>
            <a:pPr algn="just"/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4ED5733-6E16-BC56-3213-23F97CF12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01BC-92E3-4842-8E58-09C1335787DF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38979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A316E6-55DE-6415-073E-DF06759FA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/>
              <a:t>MECANISMO DE CORROSÃO DE ARMADURAS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0F24EB-0BC2-96E2-AF4B-D47432B22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pt-BR" sz="2800" b="1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IMPORTANTE OBSERVAR:</a:t>
            </a:r>
          </a:p>
          <a:p>
            <a:pPr algn="just"/>
            <a:endParaRPr lang="pt-BR" sz="2800" dirty="0">
              <a:effectLst/>
              <a:highlight>
                <a:srgbClr val="FFFF00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</a:t>
            </a:r>
            <a:r>
              <a:rPr lang="pt-BR" sz="2800" b="1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CÉLULA DE CORROSÃO APARECE QUANDO TEMOS A PRESENÇA DE UM ELETRÓLITO E PORQUE EXISTEM DIFERENÇAS DE POTENCIAL AO LONGO DA SUPERFÍCIE DO AÇO.</a:t>
            </a:r>
            <a:r>
              <a:rPr lang="pt-BR" sz="28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pt-BR" sz="2800" dirty="0">
              <a:effectLst/>
              <a:highlight>
                <a:srgbClr val="FFFF00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Essas </a:t>
            </a:r>
            <a:r>
              <a:rPr lang="pt-BR" sz="2800" b="1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DIFERENÇAS DE POTENCIAL </a:t>
            </a:r>
            <a:r>
              <a:rPr lang="pt-BR" b="1" dirty="0">
                <a:solidFill>
                  <a:srgbClr val="002060"/>
                </a:solidFill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dirty="0"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são causados pelas:</a:t>
            </a:r>
            <a:r>
              <a:rPr lang="pt-BR" sz="28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800" b="1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VARIAÇÕES DE RESISTIVIDADE ELÉTRICA, TEMPERATURA E PH DO CONCRETO, PELAS CARACTERÍSTICAS INTRÍNSECAS DO AÇO, COMO A VARIAÇÃO DA COMPOSIÇÃO QUÍMICA E A PRESENÇA DE INCLUSÕES NÃO METÁLICAS E PELAS TENSÕES INTERNAS DIFERENCIAIS CAUSADAS PELOS PROCESSOS DE FABRICAÇÃO, CONFORMAÇÃO, CORTE, DOBRAGEM E SOLDAGEM DAS ARMADURAS.</a:t>
            </a:r>
            <a:endParaRPr lang="pt-BR" b="1" dirty="0"/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ABF4FD7-3067-3D54-F7C4-29FBEA27E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01BC-92E3-4842-8E58-09C1335787DF}" type="slidenum">
              <a:rPr lang="pt-BR" smtClean="0"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27324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D16980-8150-DD7B-A39D-C624E6DB4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6"/>
            <a:ext cx="10515600" cy="765518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INTRODUÇÃO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481AF4-0395-ABE4-C7F3-4F7DEAE09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5611"/>
            <a:ext cx="10515600" cy="5486399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pt-BR" sz="2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</a:t>
            </a:r>
            <a:r>
              <a:rPr lang="pt-BR" sz="2100" b="1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CONCRETO ARMADO</a:t>
            </a:r>
            <a:r>
              <a:rPr lang="pt-BR" sz="2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além de apresentar </a:t>
            </a:r>
            <a:r>
              <a:rPr lang="pt-BR" sz="2100" b="1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CARACTERÍSTICAS MECÂNICAS</a:t>
            </a:r>
            <a:r>
              <a:rPr lang="pt-BR" sz="2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muito amplas, tem demonstrado possuir um elevado </a:t>
            </a:r>
            <a:r>
              <a:rPr lang="pt-BR" sz="2100" b="1" kern="100" dirty="0">
                <a:solidFill>
                  <a:srgbClr val="7030A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potencial teórico</a:t>
            </a:r>
            <a:r>
              <a:rPr lang="pt-BR" sz="2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pt-BR" sz="2100" b="1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DURABILIDADE</a:t>
            </a:r>
            <a:r>
              <a:rPr lang="pt-BR" sz="2100" b="1" kern="100" dirty="0">
                <a:solidFill>
                  <a:srgbClr val="0070C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21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desde que as </a:t>
            </a:r>
            <a:r>
              <a:rPr lang="pt-BR" sz="2100" b="1" kern="100" dirty="0">
                <a:solidFill>
                  <a:srgbClr val="0070C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BARREIRAS FÍSICAS</a:t>
            </a:r>
            <a:r>
              <a:rPr lang="pt-BR" sz="21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(cobrimentos) e </a:t>
            </a:r>
            <a:r>
              <a:rPr lang="pt-BR" sz="2100" b="1" kern="100" dirty="0">
                <a:solidFill>
                  <a:srgbClr val="0070C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QUÍMICAS</a:t>
            </a:r>
            <a:r>
              <a:rPr lang="pt-BR" sz="21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(elevada alcalinidade do concreto sobre o aço via camada passiva) sejam eficazes. Entretanto, </a:t>
            </a:r>
            <a:r>
              <a:rPr lang="pt-BR" sz="2100" b="1" kern="100" dirty="0">
                <a:solidFill>
                  <a:srgbClr val="7030A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 prática</a:t>
            </a:r>
            <a:r>
              <a:rPr lang="pt-BR" sz="21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pela incidência de obras  com corrosão instalada, mostram que não garantem proteção adequada;</a:t>
            </a:r>
          </a:p>
          <a:p>
            <a:pPr algn="just">
              <a:lnSpc>
                <a:spcPct val="120000"/>
              </a:lnSpc>
            </a:pPr>
            <a:r>
              <a:rPr lang="pt-BR" sz="2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Os agentes que afetam a </a:t>
            </a:r>
            <a:r>
              <a:rPr lang="pt-BR" sz="2100" b="1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DURABILIDADE</a:t>
            </a:r>
            <a:r>
              <a:rPr lang="pt-BR" sz="2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do concreto armado </a:t>
            </a:r>
            <a:r>
              <a:rPr lang="pt-BR" sz="21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são </a:t>
            </a:r>
            <a:r>
              <a:rPr lang="pt-BR" sz="2100" b="1" kern="100" dirty="0">
                <a:solidFill>
                  <a:srgbClr val="C0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MECÂNICOS, FÍSICOS, QUÍMICOS, ELETROQUÍMICOS e BIOLÓGICOS</a:t>
            </a:r>
            <a:r>
              <a:rPr lang="pt-BR" sz="21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(flora e fauna).Em certas ocasiões, apresentam-se simultâneos;</a:t>
            </a:r>
          </a:p>
          <a:p>
            <a:pPr algn="just">
              <a:lnSpc>
                <a:spcPct val="100000"/>
              </a:lnSpc>
            </a:pPr>
            <a:r>
              <a:rPr lang="pt-BR" sz="2100" b="1" kern="100" dirty="0">
                <a:solidFill>
                  <a:srgbClr val="0070C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AGENTES EXTERNOS DO MEIO AMBIENTE</a:t>
            </a:r>
            <a:r>
              <a:rPr lang="pt-BR" sz="21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: [(cloretos, que causam a remoção da camada passiva); dióxido de carbono (carbonatação), sulfatos],  bactérias, erosões e ciclos de gelo e degelo;</a:t>
            </a:r>
          </a:p>
          <a:p>
            <a:pPr algn="just">
              <a:lnSpc>
                <a:spcPct val="110000"/>
              </a:lnSpc>
            </a:pPr>
            <a:r>
              <a:rPr lang="pt-BR" sz="2100" b="1" kern="100" dirty="0">
                <a:solidFill>
                  <a:srgbClr val="0070C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AGENTES INTERNOS:</a:t>
            </a:r>
            <a:r>
              <a:rPr lang="pt-BR" sz="21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fissuração devido tensões mecânicas elevadas, movimentações hidrotérmicas e estruturais, íons cloretos incorporados nos aditivos, agregados, etc.. e reações expansivas entre álcalis do cimento e agregados reativos;</a:t>
            </a:r>
            <a:endParaRPr lang="pt-BR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pt-BR" sz="1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 </a:t>
            </a:r>
            <a:r>
              <a:rPr lang="pt-BR" sz="1900" b="1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ESTRUTURAS  DE CONCRETO ARMADO NÃO DEVEM SER CONSIDERADAS OBRAS PERENES</a:t>
            </a:r>
            <a:r>
              <a:rPr lang="pt-BR" sz="1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19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e, por esse motivo, devem ser objeto de inspeções periódicas para que as anomalias que possam apresentar sejam diagnosticadas e corrigidas a tempo, mediante tratamento adequado;</a:t>
            </a:r>
          </a:p>
          <a:p>
            <a:pPr algn="just">
              <a:lnSpc>
                <a:spcPct val="100000"/>
              </a:lnSpc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4B1BC0C-B85F-11FB-DD7F-1B876AFF7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01BC-92E3-4842-8E58-09C1335787DF}" type="slidenum">
              <a:rPr lang="pt-BR" smtClean="0"/>
              <a:t>14</a:t>
            </a:fld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B5EADB7-C6AB-C56B-D155-C83CAE15EF4E}"/>
              </a:ext>
            </a:extLst>
          </p:cNvPr>
          <p:cNvSpPr/>
          <p:nvPr/>
        </p:nvSpPr>
        <p:spPr>
          <a:xfrm>
            <a:off x="1210962" y="6128951"/>
            <a:ext cx="10142838" cy="5925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A </a:t>
            </a:r>
            <a:r>
              <a:rPr lang="pt-BR" b="1" dirty="0">
                <a:solidFill>
                  <a:srgbClr val="C00000"/>
                </a:solidFill>
                <a:highlight>
                  <a:srgbClr val="FFFF00"/>
                </a:highlight>
              </a:rPr>
              <a:t>CORROSÃO</a:t>
            </a:r>
            <a:r>
              <a:rPr lang="pt-BR" dirty="0"/>
              <a:t> ocorre quando há  </a:t>
            </a:r>
            <a:r>
              <a:rPr lang="pt-BR" b="1" dirty="0">
                <a:solidFill>
                  <a:srgbClr val="C00000"/>
                </a:solidFill>
                <a:highlight>
                  <a:srgbClr val="FFFF00"/>
                </a:highlight>
              </a:rPr>
              <a:t>DIMINUIÇÃO DO pH  (carbonatação) ou CONTAMINAÇÃO  do ELETRÓLITO</a:t>
            </a:r>
            <a:r>
              <a:rPr lang="pt-BR" dirty="0"/>
              <a:t> (água dos poros), que sempre está em contato com a armadura.</a:t>
            </a:r>
          </a:p>
        </p:txBody>
      </p:sp>
    </p:spTree>
    <p:extLst>
      <p:ext uri="{BB962C8B-B14F-4D97-AF65-F5344CB8AC3E}">
        <p14:creationId xmlns:p14="http://schemas.microsoft.com/office/powerpoint/2010/main" val="155286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589419-BAE0-92B5-92A1-C81EAAC2C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INTRODUÇÃO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0413BB2-F664-63A1-E57E-0008CC37D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01BC-92E3-4842-8E58-09C1335787DF}" type="slidenum">
              <a:rPr lang="pt-BR" smtClean="0"/>
              <a:t>15</a:t>
            </a:fld>
            <a:endParaRPr lang="pt-BR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730CB49-6659-0015-4026-7D3C936CD6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8721" y="1424064"/>
            <a:ext cx="8733287" cy="3773119"/>
          </a:xfr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71FC8747-78F5-0537-87CA-24BE383E3596}"/>
              </a:ext>
            </a:extLst>
          </p:cNvPr>
          <p:cNvSpPr/>
          <p:nvPr/>
        </p:nvSpPr>
        <p:spPr>
          <a:xfrm>
            <a:off x="1948721" y="5433936"/>
            <a:ext cx="8574375" cy="10589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OUTRA FORMA DE DIMINUIÇÃO DA ALCALINIDADE DO COBRIMENTO  É   A </a:t>
            </a:r>
            <a:r>
              <a:rPr lang="pt-BR" sz="2000" b="1" dirty="0">
                <a:solidFill>
                  <a:srgbClr val="FFFF00"/>
                </a:solidFill>
              </a:rPr>
              <a:t>LIXIVIAÇÃO DO CONCRETO</a:t>
            </a:r>
          </a:p>
        </p:txBody>
      </p:sp>
    </p:spTree>
    <p:extLst>
      <p:ext uri="{BB962C8B-B14F-4D97-AF65-F5344CB8AC3E}">
        <p14:creationId xmlns:p14="http://schemas.microsoft.com/office/powerpoint/2010/main" val="1139809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2C7A32-7FBC-7366-B0FC-B02866B28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INTRODUÇÃO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3FB982-6E89-13AA-A2CA-7CF9C2E9A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pt-BR" sz="2800" b="1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CORROSÃO ELETROQUÍMICA</a:t>
            </a:r>
            <a:r>
              <a:rPr lang="pt-B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pode apresentar formas de corrosão diferentes, além da corrosão generalizada (em toda a extensão da armadura) e da localizada (com desgaste localizado causados por pites ou alvéolos), </a:t>
            </a:r>
            <a:r>
              <a:rPr lang="pt-BR" sz="2800" b="1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como a corrosão intergranular/</a:t>
            </a:r>
            <a:r>
              <a:rPr lang="pt-BR" sz="2800" b="1" kern="100" dirty="0" err="1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transgranular</a:t>
            </a:r>
            <a:r>
              <a:rPr lang="pt-BR" sz="2800" b="1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(que podem levar à fratura quando há solicitação mecânica) e a corrosão por fragilização pelo hidrogênio (que pode fragilizar o aço fazendo com que ele perca uma de suas mais importantes características, a ductilidade)</a:t>
            </a:r>
            <a:r>
              <a:rPr lang="pt-B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pt-BR" b="1" kern="100" dirty="0">
              <a:solidFill>
                <a:srgbClr val="0070C0"/>
              </a:solidFill>
              <a:highlight>
                <a:srgbClr val="FFFF00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sz="2800" b="1" kern="100" dirty="0">
              <a:solidFill>
                <a:srgbClr val="0070C0"/>
              </a:solidFill>
              <a:effectLst/>
              <a:highlight>
                <a:srgbClr val="FFFF00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b="1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Os processos de corrosão intergranular, </a:t>
            </a:r>
            <a:r>
              <a:rPr lang="pt-BR" sz="2800" b="1" kern="100" dirty="0" err="1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transgranular</a:t>
            </a:r>
            <a:r>
              <a:rPr lang="pt-BR" sz="2800" b="1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 </a:t>
            </a:r>
            <a:r>
              <a:rPr lang="pt-BR" sz="2800" b="1" kern="100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POR FRAGILIZAÇÃO PELO HIDROGÊNIO</a:t>
            </a:r>
            <a:r>
              <a:rPr lang="pt-BR" sz="2800" b="1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são extremamente perigosas, em especial para as estruturas de </a:t>
            </a:r>
            <a:r>
              <a:rPr lang="pt-BR" sz="2800" b="1" kern="100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CONCRETO PROTENDIDO</a:t>
            </a:r>
            <a:r>
              <a:rPr lang="pt-BR" sz="2800" b="1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porque podem levar a estrutura ao colapso sem aviso prévio.</a:t>
            </a: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4411ACE-0B26-B664-001B-72D10BC09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01BC-92E3-4842-8E58-09C1335787DF}" type="slidenum">
              <a:rPr lang="pt-BR" smtClean="0"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0183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251F4A-E322-2513-F4C6-F660275BC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INTRODUÇÃO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7ED694-405B-00E3-6D49-FB339143E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</a:t>
            </a:r>
            <a:r>
              <a:rPr lang="pt-BR" sz="2400" b="1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QUEBRA DE FILME PASSIVO/INICIAÇÃO DE PIT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b="1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</a:t>
            </a:r>
            <a:r>
              <a:rPr lang="pt-BR" sz="2000" b="1" kern="100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ACI</a:t>
            </a:r>
            <a:r>
              <a:rPr lang="pt-BR" sz="1800" b="1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propõe três teorias para explicar os EFEITOS DOS ÍONS CLORETOS NAS ARMADURAS: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lphaLcPeriod"/>
            </a:pPr>
            <a:r>
              <a:rPr lang="pt-BR" sz="1800" b="1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TEORIA DO FILME ÓXIDO</a:t>
            </a: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postula que os íons cloretos </a:t>
            </a:r>
            <a:r>
              <a:rPr lang="pt-BR" sz="1800" b="1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penetram o filme passivo pelos poros ou defeitos do filme,</a:t>
            </a: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dispersando assim, </a:t>
            </a:r>
            <a:r>
              <a:rPr lang="pt-B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coloidamente</a:t>
            </a: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lphaLcPeriod"/>
            </a:pPr>
            <a:r>
              <a:rPr lang="pt-BR" sz="1800" b="1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TEORIA DA ABSORÇÃO</a:t>
            </a: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postula que os íons cloretos são </a:t>
            </a:r>
            <a:r>
              <a:rPr lang="pt-BR" sz="1800" b="1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absorvidos, preferencialmente, na superfície do metal, em competição com oxigênio ou íons hidroxilas dissolvidas.</a:t>
            </a: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 íon clorídrico promove a hidratação do metal atômico., então facilitando a dissolução anódica.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pt-BR" sz="1800" b="1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TEORIA DA TRANSITORIEDADE COMPLEXA</a:t>
            </a: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postula que os </a:t>
            </a:r>
            <a:r>
              <a:rPr lang="pt-BR" sz="1800" b="1" kern="100" dirty="0" err="1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ions</a:t>
            </a:r>
            <a:r>
              <a:rPr lang="pt-BR" sz="1800" b="1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formam um complexo solúvel ferroso </a:t>
            </a: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que então se difunde para longe dos sítios anódicos. Depois disso, o complexo se decompõe, o hidróxido de ferro precipita e os íons cloretos são liberados para transportar mais íons ferrosos dos locais de </a:t>
            </a:r>
            <a:r>
              <a:rPr lang="pt-B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anodização</a:t>
            </a: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</a:t>
            </a:r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92F976A-94BC-9081-DD36-7F31B3EF0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01BC-92E3-4842-8E58-09C1335787DF}" type="slidenum">
              <a:rPr lang="pt-BR" smtClean="0"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7139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C634E5-D067-D14F-6894-7220F3838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INTRODUÇÃO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1435D2-7BCD-46F0-776A-B8FACCF4C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concreto possui</a:t>
            </a:r>
            <a:r>
              <a:rPr lang="pt-B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uma </a:t>
            </a:r>
            <a:r>
              <a:rPr lang="pt-BR" sz="2800" b="1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alcalinidade muito elevada</a:t>
            </a:r>
            <a:r>
              <a:rPr lang="pt-B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em consequência da </a:t>
            </a:r>
            <a:r>
              <a:rPr lang="pt-BR" sz="2800" b="1" kern="100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presença de grandes quantidades de HIDRÓXIDO DE CÁLCIO e em menores quantidades de HIDRÓXIDOS DE SÓDIO E POTÁSSIO nas soluções dos poros,</a:t>
            </a:r>
            <a:r>
              <a:rPr lang="pt-B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 que para que desenvolva a corrosão da armadura são necessários ambientes com um </a:t>
            </a:r>
            <a:r>
              <a:rPr lang="pt-BR" sz="2800" b="1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pH inferior 10-11</a:t>
            </a:r>
            <a:r>
              <a:rPr lang="pt-B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pt-BR" sz="2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Broomfild</a:t>
            </a:r>
            <a:r>
              <a:rPr lang="pt-B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1997) apud (Costa &amp; </a:t>
            </a:r>
            <a:r>
              <a:rPr lang="pt-BR" sz="2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Appleton</a:t>
            </a:r>
            <a:r>
              <a:rPr lang="pt-B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1999);</a:t>
            </a:r>
          </a:p>
          <a:p>
            <a:pPr algn="just"/>
            <a:r>
              <a:rPr lang="pt-B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</a:t>
            </a:r>
            <a:r>
              <a:rPr lang="pt-BR" sz="2800" b="1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elevada alcalinidade e a presença dos hidróxidos nas soluções dos poros</a:t>
            </a:r>
            <a:r>
              <a:rPr lang="pt-B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geram condições necessárias para a formação de uma </a:t>
            </a:r>
            <a:r>
              <a:rPr lang="pt-BR" sz="2800" b="1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película protetora de óxido de ferro, que obstrui a dissolução do ferro, tornando a velocidade de corrosão insignificante </a:t>
            </a:r>
            <a:r>
              <a:rPr lang="pt-B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(Costa &amp; </a:t>
            </a:r>
            <a:r>
              <a:rPr lang="pt-BR" sz="2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Appleton</a:t>
            </a:r>
            <a:r>
              <a:rPr lang="pt-B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1999).</a:t>
            </a:r>
          </a:p>
          <a:p>
            <a:pPr algn="just"/>
            <a:endParaRPr lang="pt-BR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endParaRPr lang="pt-BR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AB12C67-FFA4-D381-EAD5-F1995BF20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01BC-92E3-4842-8E58-09C1335787DF}" type="slidenum">
              <a:rPr lang="pt-BR" smtClean="0"/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3143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473892-A56E-DD97-0A3D-20EC89BC2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86070" cy="1325563"/>
          </a:xfrm>
        </p:spPr>
        <p:txBody>
          <a:bodyPr/>
          <a:lstStyle/>
          <a:p>
            <a:pPr algn="ctr"/>
            <a:r>
              <a:rPr lang="pt-BR" dirty="0"/>
              <a:t>INTRODUÇÃO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2DF40F9-33AF-5A91-F160-9A1F42236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01BC-92E3-4842-8E58-09C1335787DF}" type="slidenum">
              <a:rPr lang="pt-BR" smtClean="0"/>
              <a:t>19</a:t>
            </a:fld>
            <a:endParaRPr lang="pt-BR" dirty="0"/>
          </a:p>
        </p:txBody>
      </p:sp>
      <p:pic>
        <p:nvPicPr>
          <p:cNvPr id="5" name="Espaço Reservado para Conteúdo 4" descr="Texto&#10;&#10;Descrição gerada automaticamente">
            <a:extLst>
              <a:ext uri="{FF2B5EF4-FFF2-40B4-BE49-F238E27FC236}">
                <a16:creationId xmlns:a16="http://schemas.microsoft.com/office/drawing/2014/main" id="{5605EA51-5EEF-14DE-B7C3-34495DC219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5852" y="1825625"/>
            <a:ext cx="7760295" cy="4351338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2E13E5EB-18EE-6A0B-9311-3366DCB507B6}"/>
              </a:ext>
            </a:extLst>
          </p:cNvPr>
          <p:cNvSpPr/>
          <p:nvPr/>
        </p:nvSpPr>
        <p:spPr>
          <a:xfrm>
            <a:off x="1087395" y="6067168"/>
            <a:ext cx="9551773" cy="6543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C00000"/>
                </a:solidFill>
              </a:rPr>
              <a:t>Acredita-se que a </a:t>
            </a:r>
            <a:r>
              <a:rPr lang="pt-BR" b="1" dirty="0">
                <a:solidFill>
                  <a:srgbClr val="002060"/>
                </a:solidFill>
              </a:rPr>
              <a:t>AERAÇÃO DIFERENCIAL</a:t>
            </a:r>
            <a:r>
              <a:rPr lang="pt-BR" b="1" dirty="0">
                <a:solidFill>
                  <a:srgbClr val="C00000"/>
                </a:solidFill>
              </a:rPr>
              <a:t> seja a maior e a mais frequente causa geradora de diferenças de potencial</a:t>
            </a:r>
          </a:p>
        </p:txBody>
      </p:sp>
    </p:spTree>
    <p:extLst>
      <p:ext uri="{BB962C8B-B14F-4D97-AF65-F5344CB8AC3E}">
        <p14:creationId xmlns:p14="http://schemas.microsoft.com/office/powerpoint/2010/main" val="4099054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38BE9B7-C4A8-91B2-62C0-1EB2436EE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pt-BR" sz="5000" b="1"/>
              <a:t>Sumário da Apresentação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1B343D0-E8A0-EE61-9D78-F8318FBB8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32040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7C101BC-92E3-4842-8E58-09C1335787DF}" type="slidenum">
              <a:rPr lang="pt-BR">
                <a:solidFill>
                  <a:schemeClr val="tx1">
                    <a:alpha val="60000"/>
                  </a:schemeClr>
                </a:solidFill>
              </a:rPr>
              <a:pPr>
                <a:spcAft>
                  <a:spcPts val="600"/>
                </a:spcAft>
              </a:pPr>
              <a:t>2</a:t>
            </a:fld>
            <a:endParaRPr lang="pt-BR">
              <a:solidFill>
                <a:schemeClr val="tx1">
                  <a:alpha val="60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Espaço Reservado para Conteúdo 2">
            <a:extLst>
              <a:ext uri="{FF2B5EF4-FFF2-40B4-BE49-F238E27FC236}">
                <a16:creationId xmlns:a16="http://schemas.microsoft.com/office/drawing/2014/main" id="{1A917B02-DC7A-D46E-0702-5011A17DF1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3051824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4781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8DA3EB-D268-5DB4-45BA-E0F84C465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23141" cy="1325563"/>
          </a:xfrm>
        </p:spPr>
        <p:txBody>
          <a:bodyPr/>
          <a:lstStyle/>
          <a:p>
            <a:r>
              <a:rPr lang="pt-BR" dirty="0"/>
              <a:t>MECANISMO da  CORROSÃO de ARMADURAS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C2371A7-89A2-8CE8-614B-A5BC3ED10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01BC-92E3-4842-8E58-09C1335787DF}" type="slidenum">
              <a:rPr lang="pt-BR" smtClean="0"/>
              <a:t>20</a:t>
            </a:fld>
            <a:endParaRPr lang="pt-BR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A4816381-271D-C7F5-95B2-28FEAB1291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8744" y="1825625"/>
            <a:ext cx="52745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31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464DA3-2D27-3862-B3FF-3675B8A3A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550B05-6679-41E9-CEE3-FA7F88AAC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10784" cy="1325563"/>
          </a:xfrm>
        </p:spPr>
        <p:txBody>
          <a:bodyPr/>
          <a:lstStyle/>
          <a:p>
            <a:r>
              <a:rPr lang="pt-BR" dirty="0"/>
              <a:t>MECANISMO da  CORROSÃO de ARMADURAS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F7F88CE-D0AC-69B9-B96C-1E23C0D8D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01BC-92E3-4842-8E58-09C1335787DF}" type="slidenum">
              <a:rPr lang="pt-BR" smtClean="0"/>
              <a:t>21</a:t>
            </a:fld>
            <a:endParaRPr lang="pt-BR" dirty="0"/>
          </a:p>
        </p:txBody>
      </p:sp>
      <p:pic>
        <p:nvPicPr>
          <p:cNvPr id="5" name="Espaço Reservado para Conteúdo 4" descr="Tela de celular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3A301ABB-1598-91F4-DCDF-0DF52FEDFD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2380" y="1393137"/>
            <a:ext cx="9667296" cy="516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9775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Espaço Reservado para Conteúdo 5" descr="Diagrama&#10;&#10;Descrição gerada automaticamente">
            <a:extLst>
              <a:ext uri="{FF2B5EF4-FFF2-40B4-BE49-F238E27FC236}">
                <a16:creationId xmlns:a16="http://schemas.microsoft.com/office/drawing/2014/main" id="{C0B5C858-9C90-FB99-03A4-B3F6C3D44B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92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0F363D61-2D84-76B2-9432-F2AFE836A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7C101BC-92E3-4842-8E58-09C1335787DF}" type="slidenum">
              <a:rPr lang="pt-B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22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6501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FE9C3-ACA0-1484-3AA8-C9F188889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13076" cy="1325563"/>
          </a:xfrm>
        </p:spPr>
        <p:txBody>
          <a:bodyPr/>
          <a:lstStyle/>
          <a:p>
            <a:r>
              <a:rPr lang="pt-BR" dirty="0"/>
              <a:t>MECANISMO da  CORROSÃO de ARMADURAS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D610B59-C338-1195-0218-3D91F5BED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Os </a:t>
            </a:r>
            <a:r>
              <a:rPr lang="pt-BR" sz="2800" b="1" kern="100" dirty="0" err="1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ions</a:t>
            </a:r>
            <a:r>
              <a:rPr lang="pt-BR" sz="2800" b="1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Fe++</a:t>
            </a:r>
            <a:r>
              <a:rPr lang="pt-BR" sz="2800" b="1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carregados positivamente junto do anodo</a:t>
            </a:r>
            <a:r>
              <a:rPr lang="pt-B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800" b="1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passam para a solução enquanto que </a:t>
            </a:r>
            <a:r>
              <a:rPr lang="pt-BR" sz="2800" b="1" kern="100" dirty="0" err="1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eletrons</a:t>
            </a:r>
            <a:r>
              <a:rPr lang="pt-BR" sz="2800" b="1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e-</a:t>
            </a:r>
            <a:r>
              <a:rPr lang="pt-BR" sz="2800" b="1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, carregados negativamente, </a:t>
            </a:r>
            <a:r>
              <a:rPr lang="pt-BR" sz="2800" b="1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atravessam pelo aço para o catodo</a:t>
            </a:r>
            <a:r>
              <a:rPr lang="pt-B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onde </a:t>
            </a:r>
            <a:r>
              <a:rPr lang="pt-BR" sz="2800" b="1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são absorvidos pelos constituintes do eletrólito e combinam com a água e o oxigénio </a:t>
            </a:r>
            <a:r>
              <a:rPr lang="pt-BR" sz="2800" b="1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para formar </a:t>
            </a:r>
            <a:r>
              <a:rPr lang="pt-BR" b="1" kern="100" dirty="0">
                <a:solidFill>
                  <a:srgbClr val="C0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í</a:t>
            </a:r>
            <a:r>
              <a:rPr lang="pt-BR" sz="2800" b="1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ons de hidróxido (OH)-</a:t>
            </a:r>
            <a:r>
              <a:rPr lang="pt-B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. Este </a:t>
            </a:r>
            <a:r>
              <a:rPr lang="pt-BR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í</a:t>
            </a:r>
            <a:r>
              <a:rPr lang="pt-B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ons atravessam o eletrólito e combinam com os </a:t>
            </a:r>
            <a:r>
              <a:rPr lang="pt-BR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í</a:t>
            </a:r>
            <a:r>
              <a:rPr lang="pt-B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ons de ferro para </a:t>
            </a:r>
            <a:r>
              <a:rPr lang="pt-BR" sz="2800" b="1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formar hidróxido férrico</a:t>
            </a:r>
            <a:r>
              <a:rPr lang="pt-B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que é convertido em </a:t>
            </a:r>
            <a:r>
              <a:rPr lang="pt-BR" sz="2800" b="1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ferrugem após mais oxidação.</a:t>
            </a:r>
            <a:endParaRPr lang="pt-BR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endParaRPr lang="pt-BR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5DF6997-ECDA-EBAB-1EF5-2D251A23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01BC-92E3-4842-8E58-09C1335787DF}" type="slidenum">
              <a:rPr lang="pt-BR" smtClean="0"/>
              <a:t>23</a:t>
            </a:fld>
            <a:endParaRPr lang="pt-BR" dirty="0"/>
          </a:p>
        </p:txBody>
      </p:sp>
      <p:pic>
        <p:nvPicPr>
          <p:cNvPr id="5" name="Imagem 4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E6FE9EAB-5FDC-DD82-4A53-A8BD7F68D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559" y="4919389"/>
            <a:ext cx="7762521" cy="125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9831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F2EAF1-5F3F-D182-527D-F48BB492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INTRODUÇÃO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3DF92C9-29C1-874B-BEB6-EBFCE6481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pt-BR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pt-B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Os </a:t>
            </a:r>
            <a:r>
              <a:rPr lang="pt-BR" sz="2800" b="1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CLORETOS</a:t>
            </a:r>
            <a:r>
              <a:rPr lang="pt-B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no </a:t>
            </a:r>
            <a:r>
              <a:rPr lang="pt-BR" sz="2800" b="1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CONCRETO</a:t>
            </a:r>
            <a:r>
              <a:rPr lang="pt-B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podem se encontrar em </a:t>
            </a:r>
            <a:r>
              <a:rPr lang="pt-BR" sz="2800" b="1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TRÊS FORMAS DISTINTAS:</a:t>
            </a:r>
            <a:r>
              <a:rPr lang="pt-B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800" b="1" kern="100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QUIMICAMENTE LIGADOS, FISICAMENTE ADSORVIDOS À SUPERFÍCIE DOS POROS E SOB A FORMA LIVRE NA SOLUÇÃO DOS POROS.</a:t>
            </a:r>
            <a:r>
              <a:rPr lang="pt-B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 </a:t>
            </a:r>
            <a:r>
              <a:rPr lang="pt-BR" sz="2800" b="1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CARBONATAÇÃO</a:t>
            </a:r>
            <a:r>
              <a:rPr lang="pt-B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do </a:t>
            </a:r>
            <a:r>
              <a:rPr lang="pt-BR" sz="2800" b="1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CONCRETO</a:t>
            </a:r>
            <a:r>
              <a:rPr lang="pt-B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além de conduzir a um abaixamento do pH, </a:t>
            </a:r>
            <a:r>
              <a:rPr lang="pt-BR" sz="2800" b="1" kern="100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liberta uma parte dos cloretos fixos quimicamente</a:t>
            </a:r>
            <a:r>
              <a:rPr lang="pt-B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desta maneira, contribuindo para um </a:t>
            </a:r>
            <a:r>
              <a:rPr lang="pt-BR" sz="2800" b="1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prejudicial aumento da concentração de </a:t>
            </a:r>
            <a:r>
              <a:rPr lang="pt-BR" b="1" kern="100" dirty="0">
                <a:solidFill>
                  <a:srgbClr val="0070C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í</a:t>
            </a:r>
            <a:r>
              <a:rPr lang="pt-BR" sz="2800" b="1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ons Cl– livres</a:t>
            </a:r>
            <a:r>
              <a:rPr lang="pt-B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pt-BR" sz="2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Tuutti</a:t>
            </a:r>
            <a:r>
              <a:rPr lang="pt-B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1982).</a:t>
            </a:r>
          </a:p>
          <a:p>
            <a:pPr>
              <a:lnSpc>
                <a:spcPct val="100000"/>
              </a:lnSpc>
            </a:pPr>
            <a:endParaRPr lang="pt-BR" b="1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9526D65-2EEF-2C00-DFE4-55246F29A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01BC-92E3-4842-8E58-09C1335787DF}" type="slidenum">
              <a:rPr lang="pt-BR" smtClean="0"/>
              <a:t>24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54785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76817123-3264-881F-39CA-2B7B487F6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01BC-92E3-4842-8E58-09C1335787DF}" type="slidenum">
              <a:rPr lang="pt-BR" smtClean="0"/>
              <a:t>25</a:t>
            </a:fld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9D036ED-D36F-F98C-1F3B-E5AFB08E7F92}"/>
              </a:ext>
            </a:extLst>
          </p:cNvPr>
          <p:cNvSpPr/>
          <p:nvPr/>
        </p:nvSpPr>
        <p:spPr>
          <a:xfrm>
            <a:off x="1359243" y="432486"/>
            <a:ext cx="10120184" cy="11738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1800" b="1" dirty="0"/>
              <a:t>Fato interessante observado na superfície lateral do bloco de fundação onde </a:t>
            </a:r>
            <a:r>
              <a:rPr lang="pt-BR" sz="1800" b="1" dirty="0">
                <a:solidFill>
                  <a:srgbClr val="FF0000"/>
                </a:solidFill>
              </a:rPr>
              <a:t>as armaduras não possuíam cobrimento e não foram corroídas</a:t>
            </a:r>
            <a:r>
              <a:rPr lang="pt-BR" sz="1800" b="1" dirty="0"/>
              <a:t>, </a:t>
            </a:r>
            <a:r>
              <a:rPr lang="pt-BR" sz="1800" dirty="0">
                <a:solidFill>
                  <a:srgbClr val="0070C0"/>
                </a:solidFill>
              </a:rPr>
              <a:t>até mesmo o arame recozido</a:t>
            </a:r>
            <a:r>
              <a:rPr lang="pt-BR" b="1" dirty="0">
                <a:solidFill>
                  <a:srgbClr val="0070C0"/>
                </a:solidFill>
              </a:rPr>
              <a:t>, 21 anos após.</a:t>
            </a:r>
            <a:r>
              <a:rPr lang="pt-BR" sz="1800" b="1" dirty="0"/>
              <a:t> Era na zona permanentemente submersa sob o lençol freático que não era agressivo. </a:t>
            </a:r>
            <a:r>
              <a:rPr lang="pt-BR" sz="1800" b="1" dirty="0">
                <a:solidFill>
                  <a:srgbClr val="C00000"/>
                </a:solidFill>
              </a:rPr>
              <a:t>Ausência de oxigênio.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6FDD00D-E598-D999-0388-B5E0D4F67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389" y="1972598"/>
            <a:ext cx="5937221" cy="445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4547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650C9C-6B93-2438-CFDA-05B9306F1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INTRODUÇÃO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BD6DFF-A86D-1503-A558-F56191818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b="1" kern="100" dirty="0">
                <a:solidFill>
                  <a:srgbClr val="C0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Como exemplo prático da influência da água e do oxigênio</a:t>
            </a:r>
            <a:r>
              <a:rPr lang="pt-BR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cita-se que a taxa de corrosão da armadura é insignificante quando o </a:t>
            </a:r>
            <a:r>
              <a:rPr lang="pt-BR" b="1" kern="100" dirty="0">
                <a:solidFill>
                  <a:srgbClr val="C0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concreto está muito seco (pouco eletrólito)</a:t>
            </a:r>
            <a:r>
              <a:rPr lang="pt-BR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pt-BR" b="1" kern="100" dirty="0">
                <a:solidFill>
                  <a:srgbClr val="0070C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mesmo havendo o livre acesso do oxigênio na sua superfície;</a:t>
            </a:r>
            <a:endParaRPr lang="pt-BR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No caso de um </a:t>
            </a:r>
            <a:r>
              <a:rPr lang="pt-BR" b="1" kern="100" dirty="0">
                <a:solidFill>
                  <a:srgbClr val="C0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concreto saturado (máximo volume de umidade)</a:t>
            </a:r>
            <a:r>
              <a:rPr lang="pt-BR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a </a:t>
            </a:r>
            <a:r>
              <a:rPr lang="pt-BR" b="1" kern="100" dirty="0">
                <a:solidFill>
                  <a:srgbClr val="0070C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taxa de corrosão também é muito lenta, devido à restrição do acesso de oxigênio dissolvido no eletrólito</a:t>
            </a:r>
            <a:r>
              <a:rPr lang="pt-BR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No entanto, </a:t>
            </a:r>
            <a:r>
              <a:rPr lang="pt-BR" b="1" kern="100" dirty="0">
                <a:solidFill>
                  <a:srgbClr val="0070C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caso o concreto esteja úmido, mas não saturado</a:t>
            </a:r>
            <a:r>
              <a:rPr lang="pt-BR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espera-se um processo intenso de corrosão.</a:t>
            </a:r>
            <a:endParaRPr lang="pt-BR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EA5D32C-5FB1-FC90-8DA6-A828FC96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01BC-92E3-4842-8E58-09C1335787DF}" type="slidenum">
              <a:rPr lang="pt-BR" smtClean="0"/>
              <a:t>26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435160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83B4F-4A0D-00F3-D174-8287D081A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2374"/>
          </a:xfrm>
        </p:spPr>
        <p:txBody>
          <a:bodyPr/>
          <a:lstStyle/>
          <a:p>
            <a:pPr algn="ctr"/>
            <a:r>
              <a:rPr lang="pt-BR" dirty="0"/>
              <a:t>INTRODUÇÃO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8E73286-A5E5-A416-3B8C-8C0409DA2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6886"/>
            <a:ext cx="10515600" cy="537458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processo de </a:t>
            </a:r>
            <a:r>
              <a:rPr lang="pt-BR" sz="2800" b="1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ataque pela ação dos cloretos</a:t>
            </a:r>
            <a:r>
              <a:rPr lang="pt-B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se desenvolve quando o teor de cloretos ao nível da armadura atinge um determinado nível (</a:t>
            </a:r>
            <a:r>
              <a:rPr lang="pt-BR" sz="2800" b="1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teor crítico de cloretos</a:t>
            </a:r>
            <a:r>
              <a:rPr lang="pt-B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), </a:t>
            </a:r>
            <a:r>
              <a:rPr lang="pt-BR" sz="2800" b="1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destruindo a película protetora</a:t>
            </a:r>
            <a:r>
              <a:rPr lang="pt-B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de modo que ocorre um ataque localizado subsequente de corrosão (</a:t>
            </a:r>
            <a:r>
              <a:rPr lang="pt-BR" sz="2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Bertoline</a:t>
            </a:r>
            <a:r>
              <a:rPr lang="pt-B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L. et al, 2013);</a:t>
            </a:r>
          </a:p>
          <a:p>
            <a:pPr algn="just"/>
            <a:r>
              <a:rPr lang="pt-B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800" b="1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Este ataque localizado proporciona zonas anódicas pequenas e grandes zonas catódicas adjacentes</a:t>
            </a:r>
            <a:r>
              <a:rPr lang="pt-B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associado a esta desproporcionalidade entre as zonas, desenvolvem-se no ânodo densidades de correntes muito elevadas, uma vez que as correntes anódicas e catódicas têm de ser iguais, </a:t>
            </a:r>
            <a:r>
              <a:rPr lang="pt-BR" sz="2800" b="1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originando uma dissolução localizada e acentuada do aço (</a:t>
            </a:r>
            <a:r>
              <a:rPr lang="pt-B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Costa &amp; </a:t>
            </a:r>
            <a:r>
              <a:rPr lang="pt-BR" sz="2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Appleton</a:t>
            </a:r>
            <a:r>
              <a:rPr lang="pt-B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1999); (Montemor, 1995);</a:t>
            </a:r>
          </a:p>
          <a:p>
            <a:pPr algn="just"/>
            <a:r>
              <a:rPr lang="pt-B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Segundo (Bakker, 1988) apud (Costa, 1997), quando a </a:t>
            </a:r>
            <a:r>
              <a:rPr lang="pt-BR" sz="2800" b="1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contaminação de cloretos é elevada,</a:t>
            </a:r>
            <a:r>
              <a:rPr lang="pt-B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pode ocorrer a </a:t>
            </a:r>
            <a:r>
              <a:rPr lang="pt-BR" sz="2800" b="1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destruição total da película passiva</a:t>
            </a:r>
            <a:r>
              <a:rPr lang="pt-B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originando, neste caso, a </a:t>
            </a:r>
            <a:r>
              <a:rPr lang="pt-BR" sz="2800" b="1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corrosão geral da armadura.</a:t>
            </a:r>
          </a:p>
          <a:p>
            <a:pPr algn="just"/>
            <a:endParaRPr lang="pt-BR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F02E94E-60D8-5471-0FAD-D3B0CAD63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01BC-92E3-4842-8E58-09C1335787DF}" type="slidenum">
              <a:rPr lang="pt-BR" smtClean="0"/>
              <a:t>27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24839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1D339D-9327-E835-CADA-84B6C369C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INTRODUÇÃO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67FC5E-6635-6866-40F1-F55D3F354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pt-BR" sz="2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Além da </a:t>
            </a:r>
            <a:r>
              <a:rPr lang="pt-BR" sz="2800" b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POROSIDADE</a:t>
            </a:r>
            <a:r>
              <a:rPr lang="pt-BR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decorrente do material, do processo de fabricação e </a:t>
            </a:r>
            <a:r>
              <a:rPr lang="pt-BR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lançamento</a:t>
            </a:r>
            <a:r>
              <a:rPr lang="pt-BR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do concreto, as </a:t>
            </a:r>
            <a:r>
              <a:rPr lang="pt-BR" sz="2800" b="1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FISSURAS e DEFEITOS</a:t>
            </a:r>
            <a:r>
              <a:rPr lang="pt-BR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encontrados na   </a:t>
            </a:r>
            <a:r>
              <a:rPr lang="pt-BR" sz="2800" b="1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ESTRUTURA</a:t>
            </a:r>
            <a:r>
              <a:rPr lang="pt-BR" b="1" dirty="0">
                <a:solidFill>
                  <a:srgbClr val="C0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 o decorrer do tempo, têm uma gravidade enorme para a </a:t>
            </a:r>
            <a:r>
              <a:rPr lang="pt-BR" sz="2800" b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PERMEABILIDADE</a:t>
            </a:r>
            <a:r>
              <a:rPr lang="pt-BR" sz="2800" b="1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 </a:t>
            </a:r>
            <a:r>
              <a:rPr lang="pt-BR" sz="2800" b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DURABILIDADE</a:t>
            </a:r>
            <a:r>
              <a:rPr lang="pt-BR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dos componentes estruturais, acelerando o processo de </a:t>
            </a:r>
            <a:r>
              <a:rPr lang="pt-BR" sz="2800" b="1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DEGRADAÇÃO</a:t>
            </a:r>
            <a:r>
              <a:rPr lang="pt-BR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A7E8A2A-3825-8A3E-C1F5-12DB2B683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01BC-92E3-4842-8E58-09C1335787DF}" type="slidenum">
              <a:rPr lang="pt-BR" smtClean="0"/>
              <a:t>28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31702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5254EA-94DF-0A4B-54FC-8BBC8238B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INTRODUÇÃO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FD10026-EE92-3A7B-C1DD-4AC708748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01BC-92E3-4842-8E58-09C1335787DF}" type="slidenum">
              <a:rPr lang="pt-BR" smtClean="0"/>
              <a:t>29</a:t>
            </a:fld>
            <a:endParaRPr lang="pt-BR" dirty="0"/>
          </a:p>
        </p:txBody>
      </p:sp>
      <p:pic>
        <p:nvPicPr>
          <p:cNvPr id="5" name="Espaço Reservado para Conteúdo 7" descr="Diagrama&#10;&#10;Descrição gerada automaticamente">
            <a:extLst>
              <a:ext uri="{FF2B5EF4-FFF2-40B4-BE49-F238E27FC236}">
                <a16:creationId xmlns:a16="http://schemas.microsoft.com/office/drawing/2014/main" id="{59AC1186-23D4-1C68-4FB0-673829D686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336" y="1613412"/>
            <a:ext cx="6873240" cy="4742938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B3AE292-7887-090B-0AC8-E0641B9B8AF7}"/>
              </a:ext>
            </a:extLst>
          </p:cNvPr>
          <p:cNvSpPr/>
          <p:nvPr/>
        </p:nvSpPr>
        <p:spPr>
          <a:xfrm>
            <a:off x="8334531" y="136526"/>
            <a:ext cx="3507698" cy="36260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70C0"/>
                </a:solidFill>
              </a:rPr>
              <a:t>O estado de corrosão de um metal em um ambiente específico será determinado </a:t>
            </a:r>
            <a:r>
              <a:rPr lang="pt-BR" b="1" dirty="0">
                <a:solidFill>
                  <a:srgbClr val="C00000"/>
                </a:solidFill>
              </a:rPr>
              <a:t>pelo pH desse ambiente e pelo potencial do metal</a:t>
            </a:r>
            <a:r>
              <a:rPr lang="pt-BR" b="1" dirty="0">
                <a:solidFill>
                  <a:srgbClr val="0070C0"/>
                </a:solidFill>
              </a:rPr>
              <a:t> em relação ao ambiente.</a:t>
            </a:r>
          </a:p>
          <a:p>
            <a:pPr algn="ctr"/>
            <a:endParaRPr lang="pt-BR" b="1" dirty="0">
              <a:solidFill>
                <a:srgbClr val="0070C0"/>
              </a:solidFill>
            </a:endParaRPr>
          </a:p>
          <a:p>
            <a:pPr algn="ctr"/>
            <a:r>
              <a:rPr lang="pt-BR" b="1" dirty="0">
                <a:solidFill>
                  <a:srgbClr val="0070C0"/>
                </a:solidFill>
              </a:rPr>
              <a:t>O </a:t>
            </a:r>
            <a:r>
              <a:rPr lang="pt-BR" b="1" dirty="0">
                <a:solidFill>
                  <a:srgbClr val="C00000"/>
                </a:solidFill>
              </a:rPr>
              <a:t>hidróxido de cálcio tem um pH da ordem de 12,6 </a:t>
            </a:r>
            <a:r>
              <a:rPr lang="pt-BR" b="1" dirty="0">
                <a:solidFill>
                  <a:srgbClr val="0070C0"/>
                </a:solidFill>
              </a:rPr>
              <a:t> (à temperatura ambiente), que proporciona uma </a:t>
            </a:r>
            <a:r>
              <a:rPr lang="pt-BR" b="1" dirty="0">
                <a:solidFill>
                  <a:srgbClr val="C00000"/>
                </a:solidFill>
              </a:rPr>
              <a:t>passivação</a:t>
            </a:r>
            <a:r>
              <a:rPr lang="pt-BR" b="1" dirty="0">
                <a:solidFill>
                  <a:srgbClr val="0070C0"/>
                </a:solidFill>
              </a:rPr>
              <a:t> do aço.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6F87F65-C667-0E01-AE46-96074BFA045C}"/>
              </a:ext>
            </a:extLst>
          </p:cNvPr>
          <p:cNvSpPr/>
          <p:nvPr/>
        </p:nvSpPr>
        <p:spPr>
          <a:xfrm>
            <a:off x="6355830" y="3991131"/>
            <a:ext cx="5584834" cy="2365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800" b="1" kern="100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</a:t>
            </a:r>
            <a:r>
              <a:rPr lang="pt-BR" sz="1800" b="1" kern="100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1800" b="1" kern="100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AÇÃO DE PROTEÇÃO EXERCIDA PELA PELÍCULA PASSIVADORA É GARANTIDA PELA ALTA ALCALINIDADE DO CONCRETO E UM ADEQUADO POTENCIAL ELETROQUÍMICO.</a:t>
            </a:r>
            <a:r>
              <a:rPr lang="pt-BR" sz="1800" b="1" kern="100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Essa condição pode ser melhor observada no </a:t>
            </a:r>
            <a:r>
              <a:rPr lang="pt-BR" sz="1800" b="1" kern="100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DIAGRAMA DE EQUILÍBRIO TERMODINÂMICO PROPOSTO POR POURBAIX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70103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41B0F1-B8B2-5564-F50A-6ACC87E49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8355"/>
          </a:xfrm>
        </p:spPr>
        <p:txBody>
          <a:bodyPr/>
          <a:lstStyle/>
          <a:p>
            <a:pPr algn="ctr"/>
            <a:r>
              <a:rPr lang="pt-BR" dirty="0"/>
              <a:t>INTRODUÇÃO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5C4472-645D-2F50-E853-92388A1ED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880"/>
            <a:ext cx="10515600" cy="5532120"/>
          </a:xfrm>
        </p:spPr>
        <p:txBody>
          <a:bodyPr/>
          <a:lstStyle/>
          <a:p>
            <a:pPr algn="just"/>
            <a:r>
              <a:rPr lang="pt-BR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</a:t>
            </a:r>
            <a:r>
              <a:rPr lang="pt-BR" sz="2000" b="1" kern="100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CORROSÃO</a:t>
            </a:r>
            <a:r>
              <a:rPr lang="pt-BR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é, em geral, um </a:t>
            </a:r>
            <a:r>
              <a:rPr lang="pt-BR" sz="2000" b="1" kern="100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PROCESSO ESPONTÂNEO</a:t>
            </a:r>
            <a:r>
              <a:rPr lang="pt-BR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e, não fora o emprego de mecanismos protetores, ter-se-ia a destruição completa dos materiais metálicos, já que os </a:t>
            </a:r>
            <a:r>
              <a:rPr lang="pt-BR" sz="2000" b="1" kern="100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processos de corrosão</a:t>
            </a:r>
            <a:r>
              <a:rPr lang="pt-BR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são causados  por </a:t>
            </a:r>
            <a:r>
              <a:rPr lang="pt-BR" sz="2000" b="1" kern="100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REAÇÕES QUÍMICAS OU ELETROQUÍMICAS, ALIADAS OU NÃO A ESFORÇOS MECÂNICOS E FÍSICOS, que </a:t>
            </a:r>
            <a:r>
              <a:rPr lang="pt-BR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b="1" kern="100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 passam na superfície do metal  </a:t>
            </a:r>
            <a:r>
              <a:rPr lang="pt-BR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pt-BR" sz="2000" b="1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GENTIL</a:t>
            </a:r>
            <a:r>
              <a:rPr lang="pt-BR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apresenta  uma definição para a corrosão. Ele afirma textualmente, em alguns casos:</a:t>
            </a:r>
          </a:p>
          <a:p>
            <a:pPr marL="0" indent="0" algn="just">
              <a:buNone/>
            </a:pPr>
            <a:r>
              <a:rPr lang="pt-BR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 </a:t>
            </a:r>
            <a:r>
              <a:rPr lang="pt-BR" sz="2000" b="1" i="1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</a:t>
            </a:r>
            <a:r>
              <a:rPr lang="pt-BR" sz="2000" b="1" i="1" u="sng" kern="100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pode-se admitir a corrosão como o inverso do processo metalúrgico</a:t>
            </a:r>
            <a:r>
              <a:rPr lang="pt-BR" sz="2000" b="1" i="1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cujo objetivo principal é a extração do metal a partir dos seus minérios ou de outros compostos, ao passo que a </a:t>
            </a:r>
            <a:r>
              <a:rPr lang="pt-BR" sz="2000" b="1" i="1" u="sng" kern="100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corrosão tende a oxidar o metal.</a:t>
            </a:r>
            <a:r>
              <a:rPr lang="pt-BR" sz="2000" b="1" i="1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Assim, muitas vezes o </a:t>
            </a:r>
            <a:r>
              <a:rPr lang="pt-BR" sz="2000" b="1" i="1" u="sng" kern="100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produto da corrosão de um metal é bem semelhante  ao minério do qual originalmente extraído</a:t>
            </a:r>
            <a:r>
              <a:rPr lang="pt-BR" sz="2000" b="1" i="1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”.</a:t>
            </a:r>
            <a:endParaRPr lang="pt-BR" sz="2000" i="1" u="sng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endParaRPr lang="pt-BR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A18770D-6796-3B11-FAF2-840B9EC09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01BC-92E3-4842-8E58-09C1335787DF}" type="slidenum">
              <a:rPr lang="pt-BR" smtClean="0"/>
              <a:t>3</a:t>
            </a:fld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61D01448-8F8E-325F-E5EA-B4B0EAD000DE}"/>
              </a:ext>
            </a:extLst>
          </p:cNvPr>
          <p:cNvSpPr/>
          <p:nvPr/>
        </p:nvSpPr>
        <p:spPr>
          <a:xfrm>
            <a:off x="838200" y="5156616"/>
            <a:ext cx="10515600" cy="17013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b="1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Os metais encontram-se num nível energético superior ao do composto que lhe deu origem. Excetuam-se os metais nobres, ouro, que são encontrados na natureza na forma metálica.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b="1" kern="100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ESSA É A </a:t>
            </a:r>
            <a:r>
              <a:rPr lang="pt-BR" sz="1800" b="1" kern="100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RAZÃO TERMODINÂMICA DA ESPONTANEIDADE DAS REAÇÕES DE CORROSÃO,</a:t>
            </a:r>
            <a:r>
              <a:rPr lang="pt-BR" sz="1800" b="1" kern="100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QUE TRANSFORMAM OS METAIS NOVAMENTE EM COMPOSTOS, NUM PROCESSO INVERSO AO SIDERÚRGICO. A ENERGIA LIBERADA NESSA TRANSFORMAÇÃO É PERDIDA PARA O MEIO AMBIENTE.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2988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61152C-6475-3C1D-3DAC-E72A60E5D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54624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MECANISMO da CORROSÃO de ARMADURAS 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FBCA208-039A-C8F3-ABC9-C6E425D62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01BC-92E3-4842-8E58-09C1335787DF}" type="slidenum">
              <a:rPr lang="pt-BR" smtClean="0"/>
              <a:t>30</a:t>
            </a:fld>
            <a:endParaRPr lang="pt-BR" dirty="0"/>
          </a:p>
        </p:txBody>
      </p:sp>
      <p:pic>
        <p:nvPicPr>
          <p:cNvPr id="12" name="Espaço Reservado para Conteúdo 8" descr="Diagrama&#10;&#10;Descrição gerada automaticamente">
            <a:extLst>
              <a:ext uri="{FF2B5EF4-FFF2-40B4-BE49-F238E27FC236}">
                <a16:creationId xmlns:a16="http://schemas.microsoft.com/office/drawing/2014/main" id="{73DEFE48-782D-A514-3B58-09C08CF8B6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3296" y="810474"/>
            <a:ext cx="7944042" cy="5300765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EC08ABBD-1060-2DA3-9F78-6088DB8B5194}"/>
              </a:ext>
            </a:extLst>
          </p:cNvPr>
          <p:cNvSpPr/>
          <p:nvPr/>
        </p:nvSpPr>
        <p:spPr>
          <a:xfrm>
            <a:off x="308919" y="6111240"/>
            <a:ext cx="10762735" cy="6102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C00000"/>
                </a:solidFill>
              </a:rPr>
              <a:t>1. </a:t>
            </a:r>
            <a:r>
              <a:rPr lang="pt-BR" b="1" dirty="0" err="1">
                <a:solidFill>
                  <a:srgbClr val="C00000"/>
                </a:solidFill>
              </a:rPr>
              <a:t>Despassivação</a:t>
            </a:r>
            <a:r>
              <a:rPr lang="pt-BR" b="1" dirty="0">
                <a:solidFill>
                  <a:srgbClr val="C00000"/>
                </a:solidFill>
              </a:rPr>
              <a:t>; 2. Formação de fissuras; 3.Destacamento do cobrimento; 4.Colapso da estrutura</a:t>
            </a:r>
            <a:r>
              <a:rPr lang="pt-BR" dirty="0"/>
              <a:t> 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3EF0DBE7-9945-A807-BC4C-2654751BC6B6}"/>
              </a:ext>
            </a:extLst>
          </p:cNvPr>
          <p:cNvSpPr/>
          <p:nvPr/>
        </p:nvSpPr>
        <p:spPr>
          <a:xfrm>
            <a:off x="308918" y="1618735"/>
            <a:ext cx="3768407" cy="34629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b="1" kern="100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Após a </a:t>
            </a:r>
            <a:r>
              <a:rPr lang="pt-BR" sz="1800" b="1" kern="100" dirty="0" err="1">
                <a:solidFill>
                  <a:srgbClr val="C00000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despassivação</a:t>
            </a:r>
            <a:r>
              <a:rPr lang="pt-BR" sz="1800" b="1" kern="100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da armadura, a velocidade de corrosão passa a ser controlada principalmente pela </a:t>
            </a:r>
            <a:r>
              <a:rPr lang="pt-BR" sz="1800" b="1" kern="100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RESISTIVIDADE DO CONCRETO e a disponibilidade  DE OXIGÉNIO ao nível das ARMADURAS</a:t>
            </a:r>
            <a:r>
              <a:rPr lang="pt-BR" sz="1800" b="1" kern="100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(Mehta, 1991).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1810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C52E9A-F398-BCB3-C4E5-D565FA285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49000" cy="1325563"/>
          </a:xfrm>
        </p:spPr>
        <p:txBody>
          <a:bodyPr/>
          <a:lstStyle/>
          <a:p>
            <a:r>
              <a:rPr lang="pt-BR" dirty="0"/>
              <a:t>MECANISMO da CORROSÃO de ARMADURAS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D86A8B-D01E-C7AC-6702-17E350C00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2800" b="1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PRINCIPAIS PARÂMETROS x VELOCIDADES DE CORROSÃO</a:t>
            </a:r>
            <a:endParaRPr lang="pt-BR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 </a:t>
            </a:r>
            <a:r>
              <a:rPr lang="pt-BR" sz="2800" b="1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processo de corrosão das armaduras</a:t>
            </a:r>
            <a:r>
              <a:rPr lang="pt-B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existe uma gama de </a:t>
            </a:r>
            <a:r>
              <a:rPr lang="pt-BR" sz="2800" b="1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parâmetros que influenciam na velocidade de corrosão e desencadeiam tal efeito</a:t>
            </a:r>
            <a:r>
              <a:rPr lang="pt-B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vários autores apontam como </a:t>
            </a:r>
            <a:r>
              <a:rPr lang="pt-BR" sz="2800" b="1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principais fatores:</a:t>
            </a:r>
            <a:r>
              <a:rPr lang="pt-B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 </a:t>
            </a:r>
            <a:r>
              <a:rPr lang="pt-BR" sz="2800" b="1" kern="100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umidade no interior do concreto, a quantidade de oxigénio ao nível da armadura, permeabilidade, </a:t>
            </a:r>
            <a:r>
              <a:rPr lang="pt-BR" b="1" kern="100" dirty="0">
                <a:solidFill>
                  <a:srgbClr val="C00000"/>
                </a:solidFill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absorção,</a:t>
            </a:r>
            <a:r>
              <a:rPr lang="pt-BR" sz="2800" b="1" kern="100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temperatura, resistividade do concreto, teor de cloretos, carbonatação, composição do concreto, o recobrimento das armaduras, processo de cura e fissuração.</a:t>
            </a:r>
            <a:r>
              <a:rPr lang="pt-B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(CEB, 1992); (Costa &amp; </a:t>
            </a:r>
            <a:r>
              <a:rPr lang="pt-BR" sz="2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Appleton</a:t>
            </a:r>
            <a:r>
              <a:rPr lang="pt-B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1999); (Andrade C. , 1992). </a:t>
            </a:r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32378CA-2627-1A6F-E8AA-3DEC62BA3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01BC-92E3-4842-8E58-09C1335787DF}" type="slidenum">
              <a:rPr lang="pt-BR" smtClean="0"/>
              <a:t>31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190457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3C2287-95F9-01CC-71AF-679C905EA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059" y="136525"/>
            <a:ext cx="11553567" cy="1259789"/>
          </a:xfrm>
        </p:spPr>
        <p:txBody>
          <a:bodyPr/>
          <a:lstStyle/>
          <a:p>
            <a:pPr algn="ctr"/>
            <a:r>
              <a:rPr lang="pt-BR" dirty="0"/>
              <a:t>MECANISMO da  CORROSÃO de ARMADURAS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8B00658-0E7F-4902-543A-E558D5FB9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01BC-92E3-4842-8E58-09C1335787DF}" type="slidenum">
              <a:rPr lang="pt-BR" smtClean="0"/>
              <a:t>32</a:t>
            </a:fld>
            <a:endParaRPr lang="pt-BR" dirty="0"/>
          </a:p>
        </p:txBody>
      </p:sp>
      <p:pic>
        <p:nvPicPr>
          <p:cNvPr id="5" name="Espaço Reservado para Conteúdo 4" descr="Diagrama&#10;&#10;Descrição gerada automaticamente">
            <a:extLst>
              <a:ext uri="{FF2B5EF4-FFF2-40B4-BE49-F238E27FC236}">
                <a16:creationId xmlns:a16="http://schemas.microsoft.com/office/drawing/2014/main" id="{5D624797-DC8F-247A-F0B5-2DF2ECF1D5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2242" y="1302825"/>
            <a:ext cx="9668773" cy="541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9677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A522A2-4FEF-45E1-F8D3-22CB84CAE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35497" cy="1325563"/>
          </a:xfrm>
        </p:spPr>
        <p:txBody>
          <a:bodyPr/>
          <a:lstStyle/>
          <a:p>
            <a:r>
              <a:rPr lang="pt-BR" dirty="0"/>
              <a:t>MECANISMO da  CORROSÃO de ARMADURAS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F37D3FC-D072-BBF4-547E-F23D62011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01BC-92E3-4842-8E58-09C1335787DF}" type="slidenum">
              <a:rPr lang="pt-BR" smtClean="0"/>
              <a:t>33</a:t>
            </a:fld>
            <a:endParaRPr lang="pt-BR" dirty="0"/>
          </a:p>
        </p:txBody>
      </p:sp>
      <p:pic>
        <p:nvPicPr>
          <p:cNvPr id="5" name="Espaço Reservado para Conteúdo 4" descr="Diagrama&#10;&#10;Descrição gerada automaticamente">
            <a:extLst>
              <a:ext uri="{FF2B5EF4-FFF2-40B4-BE49-F238E27FC236}">
                <a16:creationId xmlns:a16="http://schemas.microsoft.com/office/drawing/2014/main" id="{EEDF11C6-1829-F503-D0D8-8ED0B7E2FA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0247" y="2071326"/>
            <a:ext cx="8391506" cy="428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6568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C315EB-E9A3-D81A-9D77-6DD011D54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11930" cy="1325563"/>
          </a:xfrm>
        </p:spPr>
        <p:txBody>
          <a:bodyPr/>
          <a:lstStyle/>
          <a:p>
            <a:r>
              <a:rPr lang="pt-BR" dirty="0"/>
              <a:t>MECANISMO da  CORROSÃO de ARMADURAS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D0D8EF3-E12F-FB1B-C80E-7C27E6541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01BC-92E3-4842-8E58-09C1335787DF}" type="slidenum">
              <a:rPr lang="pt-BR" smtClean="0"/>
              <a:t>34</a:t>
            </a:fld>
            <a:endParaRPr lang="pt-BR" dirty="0"/>
          </a:p>
        </p:txBody>
      </p:sp>
      <p:pic>
        <p:nvPicPr>
          <p:cNvPr id="5" name="Espaço Reservado para Conteúdo 4" descr="Diagrama, Esquemático&#10;&#10;Descrição gerada automaticamente">
            <a:extLst>
              <a:ext uri="{FF2B5EF4-FFF2-40B4-BE49-F238E27FC236}">
                <a16:creationId xmlns:a16="http://schemas.microsoft.com/office/drawing/2014/main" id="{2ED3C3A1-86EC-84B9-EC22-D191C25723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019" y="2024396"/>
            <a:ext cx="5480657" cy="3894490"/>
          </a:xfrm>
          <a:prstGeom prst="rect">
            <a:avLst/>
          </a:prstGeom>
        </p:spPr>
      </p:pic>
      <p:pic>
        <p:nvPicPr>
          <p:cNvPr id="6" name="Imagem 5" descr="Diagrama, Linha do tempo&#10;&#10;Descrição gerada automaticamente">
            <a:extLst>
              <a:ext uri="{FF2B5EF4-FFF2-40B4-BE49-F238E27FC236}">
                <a16:creationId xmlns:a16="http://schemas.microsoft.com/office/drawing/2014/main" id="{2D0424CA-3E96-0E0F-60C9-3D011345B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664" y="2104715"/>
            <a:ext cx="5848956" cy="365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0234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50A373-925A-A23C-FD77-F4DE1149B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1110784" cy="759340"/>
          </a:xfrm>
        </p:spPr>
        <p:txBody>
          <a:bodyPr/>
          <a:lstStyle/>
          <a:p>
            <a:r>
              <a:rPr lang="pt-BR" dirty="0"/>
              <a:t>MECANISMO da  CORROSÃO de ARMADURAS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E7E6E20-D468-8696-095C-29AE515BC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01BC-92E3-4842-8E58-09C1335787DF}" type="slidenum">
              <a:rPr lang="pt-BR" smtClean="0"/>
              <a:t>35</a:t>
            </a:fld>
            <a:endParaRPr lang="pt-BR" dirty="0"/>
          </a:p>
        </p:txBody>
      </p:sp>
      <p:pic>
        <p:nvPicPr>
          <p:cNvPr id="5" name="Espaço Reservado para Conteúdo 4" descr="Diagrama&#10;&#10;Descrição gerada automaticamente">
            <a:extLst>
              <a:ext uri="{FF2B5EF4-FFF2-40B4-BE49-F238E27FC236}">
                <a16:creationId xmlns:a16="http://schemas.microsoft.com/office/drawing/2014/main" id="{83F8E9BA-6381-6CB1-5C69-A9603A7745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7691" y="1124466"/>
            <a:ext cx="8157057" cy="5078627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3378002F-DF19-FFCA-9638-E7A7823FBE3E}"/>
              </a:ext>
            </a:extLst>
          </p:cNvPr>
          <p:cNvSpPr/>
          <p:nvPr/>
        </p:nvSpPr>
        <p:spPr>
          <a:xfrm>
            <a:off x="1099751" y="6356350"/>
            <a:ext cx="3781168" cy="3651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/>
              <a:t>Fonte: Livro </a:t>
            </a:r>
            <a:r>
              <a:rPr lang="pt-BR" b="1" dirty="0" err="1"/>
              <a:t>Durability</a:t>
            </a:r>
            <a:r>
              <a:rPr lang="pt-BR" b="1" dirty="0"/>
              <a:t> </a:t>
            </a:r>
            <a:r>
              <a:rPr lang="pt-BR" b="1" dirty="0" err="1"/>
              <a:t>of</a:t>
            </a:r>
            <a:r>
              <a:rPr lang="pt-BR" b="1" dirty="0"/>
              <a:t> Concrete</a:t>
            </a:r>
          </a:p>
        </p:txBody>
      </p:sp>
    </p:spTree>
    <p:extLst>
      <p:ext uri="{BB962C8B-B14F-4D97-AF65-F5344CB8AC3E}">
        <p14:creationId xmlns:p14="http://schemas.microsoft.com/office/powerpoint/2010/main" val="27095911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A904B2-152D-986E-33A9-A85AA896E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99573" cy="1325563"/>
          </a:xfrm>
        </p:spPr>
        <p:txBody>
          <a:bodyPr/>
          <a:lstStyle/>
          <a:p>
            <a:r>
              <a:rPr lang="pt-BR" dirty="0"/>
              <a:t>MECANISMO da  CORROSÃO de ARMADURAS</a:t>
            </a:r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C0B31675-8BF4-5AE4-57D3-DEC329D709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2855" y="1458098"/>
            <a:ext cx="7896707" cy="4633783"/>
          </a:xfrm>
        </p:spPr>
      </p:pic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2CE7F61-A739-A659-7DAB-1710EEBFF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01BC-92E3-4842-8E58-09C1335787DF}" type="slidenum">
              <a:rPr lang="pt-BR" smtClean="0"/>
              <a:t>36</a:t>
            </a:fld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FF662A7-533A-59D7-0558-E1D02B254BCA}"/>
              </a:ext>
            </a:extLst>
          </p:cNvPr>
          <p:cNvSpPr/>
          <p:nvPr/>
        </p:nvSpPr>
        <p:spPr>
          <a:xfrm>
            <a:off x="951470" y="6203092"/>
            <a:ext cx="9996615" cy="5183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/>
              <a:t>Fonte Marcelo Medeiros</a:t>
            </a:r>
            <a:r>
              <a:rPr lang="pt-BR" dirty="0"/>
              <a:t>                          </a:t>
            </a:r>
            <a:r>
              <a:rPr lang="pt-BR" b="1" dirty="0">
                <a:solidFill>
                  <a:srgbClr val="0070C0"/>
                </a:solidFill>
              </a:rPr>
              <a:t> Alerta!</a:t>
            </a:r>
            <a:r>
              <a:rPr lang="pt-BR" dirty="0"/>
              <a:t> </a:t>
            </a:r>
            <a:r>
              <a:rPr lang="pt-BR" b="1" dirty="0">
                <a:solidFill>
                  <a:srgbClr val="0070C0"/>
                </a:solidFill>
              </a:rPr>
              <a:t>Reparo localizado adjacente nova célula</a:t>
            </a:r>
          </a:p>
        </p:txBody>
      </p:sp>
    </p:spTree>
    <p:extLst>
      <p:ext uri="{BB962C8B-B14F-4D97-AF65-F5344CB8AC3E}">
        <p14:creationId xmlns:p14="http://schemas.microsoft.com/office/powerpoint/2010/main" val="10087452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0C6769-8AE5-66E0-2032-50C4AF034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87216" cy="1325563"/>
          </a:xfrm>
        </p:spPr>
        <p:txBody>
          <a:bodyPr/>
          <a:lstStyle/>
          <a:p>
            <a:r>
              <a:rPr lang="pt-BR" dirty="0"/>
              <a:t>MECANISMO da  CORROSÃO de ARMADURAS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1B7BBDA-85F2-2DCB-C311-7397649CF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01BC-92E3-4842-8E58-09C1335787DF}" type="slidenum">
              <a:rPr lang="pt-BR" smtClean="0"/>
              <a:t>37</a:t>
            </a:fld>
            <a:endParaRPr lang="pt-BR" dirty="0"/>
          </a:p>
        </p:txBody>
      </p:sp>
      <p:pic>
        <p:nvPicPr>
          <p:cNvPr id="5" name="Espaço Reservado para Conteúdo 4" descr="Uma imagem contendo foto, comida&#10;&#10;Descrição gerada automaticamente">
            <a:extLst>
              <a:ext uri="{FF2B5EF4-FFF2-40B4-BE49-F238E27FC236}">
                <a16:creationId xmlns:a16="http://schemas.microsoft.com/office/drawing/2014/main" id="{F6E01283-3D5A-6DCE-4F94-A3CC00876C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0838" y="1825625"/>
            <a:ext cx="6555869" cy="478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0968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927040-FF74-1F7C-96BC-15393F884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73714" cy="672843"/>
          </a:xfrm>
        </p:spPr>
        <p:txBody>
          <a:bodyPr>
            <a:normAutofit fontScale="90000"/>
          </a:bodyPr>
          <a:lstStyle/>
          <a:p>
            <a:r>
              <a:rPr lang="pt-BR" dirty="0"/>
              <a:t>MECANISMO da  CORROSÃO de ARMADURAS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7770DF-1D8A-211D-807A-58D1E9BE8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37968"/>
            <a:ext cx="5811177" cy="545490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t-BR" dirty="0"/>
              <a:t>        </a:t>
            </a:r>
          </a:p>
          <a:p>
            <a:pPr marL="0" indent="0">
              <a:buNone/>
            </a:pPr>
            <a:r>
              <a:rPr lang="pt-BR" dirty="0"/>
              <a:t>            </a:t>
            </a:r>
            <a:r>
              <a:rPr lang="pt-BR" b="1" dirty="0">
                <a:solidFill>
                  <a:srgbClr val="C00000"/>
                </a:solidFill>
              </a:rPr>
              <a:t>PRODUTOS DA CORROSÃO</a:t>
            </a:r>
          </a:p>
          <a:p>
            <a:pPr marL="0" indent="0">
              <a:buNone/>
            </a:pPr>
            <a:endParaRPr lang="pt-BR" b="1" dirty="0">
              <a:solidFill>
                <a:srgbClr val="C00000"/>
              </a:solidFill>
            </a:endParaRPr>
          </a:p>
          <a:p>
            <a:pPr algn="just"/>
            <a:r>
              <a:rPr lang="pt-PT" sz="2800" b="1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principal reação da corrosão do ferro é a conversão de Fe para Fe2 + no concreto.</a:t>
            </a:r>
            <a:r>
              <a:rPr lang="pt-PT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PT" sz="2800" b="1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Numerosos hidróxidos, óxidos e óxidos-hidróxidos do ferro </a:t>
            </a:r>
            <a:r>
              <a:rPr lang="pt-PT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reagidos se formam </a:t>
            </a:r>
            <a:r>
              <a:rPr lang="pt-PT" sz="2800" b="1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sob diferentes condições de temperatura, pressão, potencial e pH.</a:t>
            </a:r>
            <a:r>
              <a:rPr lang="pt-PT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As variações na variação de volume associadas aos óxidos de ferro individuais são ilustradas na Figura 4.17. A </a:t>
            </a:r>
            <a:r>
              <a:rPr lang="pt-PT" sz="2800" b="1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formação de produtos corrosivos causa tensões expansivas no concreto</a:t>
            </a:r>
            <a:r>
              <a:rPr lang="pt-PT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resultando em rachaduras e fragmentação do concreto ao redor.</a:t>
            </a:r>
          </a:p>
          <a:p>
            <a:pPr algn="just"/>
            <a:endParaRPr lang="pt-BR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5FB5226-8F76-A8B9-D199-52D3343E1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01BC-92E3-4842-8E58-09C1335787DF}" type="slidenum">
              <a:rPr lang="pt-BR" smtClean="0"/>
              <a:t>38</a:t>
            </a:fld>
            <a:endParaRPr lang="pt-BR" dirty="0"/>
          </a:p>
        </p:txBody>
      </p:sp>
      <p:pic>
        <p:nvPicPr>
          <p:cNvPr id="6" name="Imagem 5" descr="Gráfico, Gráfico de funil&#10;&#10;Descrição gerada automaticamente">
            <a:extLst>
              <a:ext uri="{FF2B5EF4-FFF2-40B4-BE49-F238E27FC236}">
                <a16:creationId xmlns:a16="http://schemas.microsoft.com/office/drawing/2014/main" id="{0F7F2739-8B9E-959F-84CC-38634E55B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9375" y="2960472"/>
            <a:ext cx="5439731" cy="220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3311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C80477-153F-1CA4-423F-D5A360696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44844"/>
            <a:ext cx="10962503" cy="939114"/>
          </a:xfrm>
        </p:spPr>
        <p:txBody>
          <a:bodyPr>
            <a:noAutofit/>
          </a:bodyPr>
          <a:lstStyle/>
          <a:p>
            <a:pPr algn="ctr"/>
            <a:r>
              <a:rPr lang="pt-BR" sz="3600" dirty="0"/>
              <a:t>RECOMENDAÇÕES ÀS INSPEÇÕES DE ESTRUTURAS DE CONCRETO ARMADO</a:t>
            </a:r>
            <a:br>
              <a:rPr lang="pt-BR" sz="3600" dirty="0"/>
            </a:br>
            <a:endParaRPr lang="pt-BR" sz="36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097A3AF-284F-7EBC-D99F-73688B1B5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3958"/>
            <a:ext cx="10515600" cy="4793005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dirty="0"/>
              <a:t>Recomenda-se, para qualquer inspeção estrutural, análises dos </a:t>
            </a:r>
            <a:r>
              <a:rPr lang="pt-BR" b="1" dirty="0">
                <a:solidFill>
                  <a:srgbClr val="C00000"/>
                </a:solidFill>
              </a:rPr>
              <a:t>ELU</a:t>
            </a:r>
            <a:r>
              <a:rPr lang="pt-BR" dirty="0"/>
              <a:t> (Estado Limite Último) + </a:t>
            </a:r>
            <a:r>
              <a:rPr lang="pt-BR" b="1" dirty="0">
                <a:solidFill>
                  <a:srgbClr val="C00000"/>
                </a:solidFill>
              </a:rPr>
              <a:t>ELS</a:t>
            </a:r>
            <a:r>
              <a:rPr lang="pt-BR" dirty="0"/>
              <a:t> (Estado Limite de Serviço) e </a:t>
            </a:r>
            <a:r>
              <a:rPr lang="pt-BR" b="1" dirty="0">
                <a:solidFill>
                  <a:srgbClr val="C00000"/>
                </a:solidFill>
              </a:rPr>
              <a:t>ELD</a:t>
            </a:r>
            <a:r>
              <a:rPr lang="pt-BR" dirty="0"/>
              <a:t> (Estado Limite de Durabilidade);</a:t>
            </a:r>
          </a:p>
          <a:p>
            <a:pPr algn="just"/>
            <a:r>
              <a:rPr lang="pt-BR" dirty="0"/>
              <a:t>Recomenda-se </a:t>
            </a:r>
            <a:r>
              <a:rPr lang="pt-BR" b="1" dirty="0">
                <a:solidFill>
                  <a:srgbClr val="C00000"/>
                </a:solidFill>
              </a:rPr>
              <a:t>Análises Estruturais Interdisciplinares via modelagem tridimensional</a:t>
            </a:r>
            <a:r>
              <a:rPr lang="pt-BR" dirty="0"/>
              <a:t> dos componentes, principalmente, os críticos, tais como: </a:t>
            </a:r>
            <a:r>
              <a:rPr lang="pt-BR" b="1" dirty="0">
                <a:solidFill>
                  <a:srgbClr val="002060"/>
                </a:solidFill>
                <a:highlight>
                  <a:srgbClr val="FFFF00"/>
                </a:highlight>
              </a:rPr>
              <a:t>balanços, transições de estruturas em vigas, transições de estruturas em lajes, capitéis embutidos em lajes planas ou nervuradas comuns e/ou protendidas, ancoragens de componentes protendidos não aderentes, peças protendidas, furos em capitéis face passagens de instalações domiciliares, pilares esbeltos</a:t>
            </a:r>
            <a:r>
              <a:rPr lang="pt-BR" b="1" dirty="0">
                <a:solidFill>
                  <a:srgbClr val="00B0F0"/>
                </a:solidFill>
                <a:highlight>
                  <a:srgbClr val="FFFF00"/>
                </a:highlight>
              </a:rPr>
              <a:t>,</a:t>
            </a:r>
            <a:r>
              <a:rPr lang="pt-BR" dirty="0"/>
              <a:t> </a:t>
            </a:r>
            <a:r>
              <a:rPr lang="pt-BR" b="1" dirty="0">
                <a:solidFill>
                  <a:srgbClr val="002060"/>
                </a:solidFill>
                <a:highlight>
                  <a:srgbClr val="FFFF00"/>
                </a:highlight>
              </a:rPr>
              <a:t>pilares dentro de reservatórios, vãos grandes de vigas, pilares de subsolo, reservatório de água enterrados, blocos, saparas e pilares de fundações inclusive baldrames, interfaces estruturas e alvenarias</a:t>
            </a:r>
            <a:r>
              <a:rPr lang="pt-BR" dirty="0"/>
              <a:t> etc.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Recomenda-se verificar algum </a:t>
            </a:r>
            <a:r>
              <a:rPr lang="pt-BR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RISCO IMINENTE, PARCIAL ou TOTAL</a:t>
            </a:r>
            <a:r>
              <a:rPr lang="pt-BR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  qual o  </a:t>
            </a:r>
            <a:r>
              <a:rPr lang="pt-BR" sz="2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GRAU de RISCO GLOBAL da  ESTRUTURA</a:t>
            </a:r>
            <a:r>
              <a:rPr lang="pt-BR" sz="26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26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BE1CD3B-31DC-58FB-E5CF-F3FA8455A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01BC-92E3-4842-8E58-09C1335787DF}" type="slidenum">
              <a:rPr lang="pt-BR" smtClean="0"/>
              <a:t>39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345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F28621-A242-7D97-8958-C95C66E1C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7621"/>
          </a:xfrm>
        </p:spPr>
        <p:txBody>
          <a:bodyPr/>
          <a:lstStyle/>
          <a:p>
            <a:pPr algn="ctr"/>
            <a:r>
              <a:rPr lang="pt-BR"/>
              <a:t>INTRODUÇÃO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F69758C-CB19-D4EF-FFD9-E969D8B23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4022"/>
            <a:ext cx="10515600" cy="458294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</a:t>
            </a:r>
            <a:r>
              <a:rPr lang="pt-BR" sz="2800" b="1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maioria dos materiais</a:t>
            </a:r>
            <a:r>
              <a:rPr lang="pt-BR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em contacto com o </a:t>
            </a:r>
            <a:r>
              <a:rPr lang="pt-BR" sz="2800" b="1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meio ambiente (atmosfera)</a:t>
            </a:r>
            <a:r>
              <a:rPr lang="pt-BR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produz um sistema </a:t>
            </a:r>
            <a:r>
              <a:rPr lang="pt-BR" sz="2800" b="1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TERMODINAMICAMENTE INSTÁVEL</a:t>
            </a:r>
            <a:r>
              <a:rPr lang="pt-BR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2800" b="1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mesmo na ausência de meios agressivos.</a:t>
            </a:r>
            <a:r>
              <a:rPr lang="pt-BR" b="1" kern="100" dirty="0">
                <a:solidFill>
                  <a:srgbClr val="0070C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</a:t>
            </a:r>
          </a:p>
          <a:p>
            <a:pPr algn="just"/>
            <a:r>
              <a:rPr lang="pt-BR" b="1" kern="100" dirty="0">
                <a:solidFill>
                  <a:srgbClr val="C0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</a:t>
            </a:r>
            <a:r>
              <a:rPr lang="pt-BR" sz="2800" b="1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ermodinâmica</a:t>
            </a:r>
            <a:r>
              <a:rPr lang="pt-B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ciência da </a:t>
            </a:r>
            <a:r>
              <a:rPr lang="pt-BR" sz="2800" b="1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mudança de energia</a:t>
            </a:r>
            <a:r>
              <a:rPr lang="pt-B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é aplicada      para </a:t>
            </a:r>
            <a:r>
              <a:rPr lang="pt-BR" sz="2800" b="1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estudar a corrosão,</a:t>
            </a:r>
            <a:r>
              <a:rPr lang="pt-B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para determinar porque um metal particular pode ou não pode tender à corrosão num meio ambiente particular;</a:t>
            </a:r>
          </a:p>
          <a:p>
            <a:pPr marL="0" indent="0" algn="just">
              <a:buNone/>
            </a:pPr>
            <a:endParaRPr lang="pt-BR" sz="2800" b="1" kern="100" dirty="0">
              <a:solidFill>
                <a:srgbClr val="0070C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Como a </a:t>
            </a:r>
            <a:r>
              <a:rPr lang="pt-BR" sz="2800" b="1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única exceção, os metais nobres</a:t>
            </a:r>
            <a:r>
              <a:rPr lang="pt-BR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presentes na natureza sob a sua forma elementar (</a:t>
            </a:r>
            <a:r>
              <a:rPr lang="pt-BR" sz="2800" b="1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ouro e platina</a:t>
            </a:r>
            <a:r>
              <a:rPr lang="pt-BR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buNone/>
            </a:pPr>
            <a:endParaRPr lang="pt-BR" sz="2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800" b="1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Todos os outros metais em contacto com o ar reagem e transformam-se em óxidos, hidróxidos</a:t>
            </a:r>
            <a:r>
              <a:rPr lang="pt-BR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ou outras formas semelhantes (sob a forma de compostos).</a:t>
            </a:r>
            <a:endParaRPr lang="pt-BR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5807018-052D-380A-BC51-9220DAA9A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01BC-92E3-4842-8E58-09C1335787DF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259070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2B6D655-0547-CC59-37FE-2E8C0D28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01BC-92E3-4842-8E58-09C1335787DF}" type="slidenum">
              <a:rPr lang="pt-BR" smtClean="0"/>
              <a:t>40</a:t>
            </a:fld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4A693C5-58AB-A7A9-BEDE-2E1DEDCC9D79}"/>
              </a:ext>
            </a:extLst>
          </p:cNvPr>
          <p:cNvSpPr/>
          <p:nvPr/>
        </p:nvSpPr>
        <p:spPr>
          <a:xfrm>
            <a:off x="642551" y="815546"/>
            <a:ext cx="10972800" cy="10379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800" dirty="0"/>
              <a:t> </a:t>
            </a:r>
            <a:r>
              <a:rPr lang="pt-BR" sz="1800" b="1" dirty="0">
                <a:latin typeface="+mn-lt"/>
              </a:rPr>
              <a:t>SUGESTÕES AOS </a:t>
            </a:r>
            <a:r>
              <a:rPr lang="pt-BR" sz="1800" b="1" u="sng" dirty="0">
                <a:latin typeface="+mn-lt"/>
              </a:rPr>
              <a:t>CALCULISTAS ESTRUTURAIS</a:t>
            </a:r>
            <a:r>
              <a:rPr lang="pt-BR" sz="1800" b="1" dirty="0">
                <a:latin typeface="+mn-lt"/>
              </a:rPr>
              <a:t> ADICIONAREM NAS ESPECIFICAÇÕES DO COMPÓSITO CONCRETO  ARMADO  PROJETADO,</a:t>
            </a:r>
            <a:r>
              <a:rPr lang="pt-BR" sz="1800" b="1" dirty="0"/>
              <a:t> </a:t>
            </a:r>
            <a:r>
              <a:rPr lang="pt-BR" sz="1800" b="1" dirty="0">
                <a:latin typeface="+mn-lt"/>
              </a:rPr>
              <a:t>PARÂMETROS</a:t>
            </a:r>
            <a:r>
              <a:rPr lang="pt-BR" sz="1800" b="1" dirty="0"/>
              <a:t> </a:t>
            </a:r>
            <a:r>
              <a:rPr lang="pt-BR" sz="1800" b="1" dirty="0">
                <a:latin typeface="+mn-lt"/>
              </a:rPr>
              <a:t> DE DURABILIDADE ÀS  CONCRETEIRAS E  AO CONTROLE DE QUALIDADE</a:t>
            </a: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F1337CF-D872-B2F8-DFEF-8DC9C45BC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43" y="1907650"/>
            <a:ext cx="8662087" cy="4813825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60CE57CF-0B2F-0C3E-3CC0-E70005BC5C13}"/>
              </a:ext>
            </a:extLst>
          </p:cNvPr>
          <p:cNvSpPr/>
          <p:nvPr/>
        </p:nvSpPr>
        <p:spPr>
          <a:xfrm>
            <a:off x="642551" y="210065"/>
            <a:ext cx="10972800" cy="4324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800" b="1" dirty="0"/>
              <a:t>RECOMENDAÇÕES ÀS INSPEÇÕES DE ESTRUTURAS DE CONCRETO ARMADO</a:t>
            </a:r>
          </a:p>
        </p:txBody>
      </p:sp>
      <p:pic>
        <p:nvPicPr>
          <p:cNvPr id="8" name="Imagem 7" descr="Tabela&#10;&#10;Descrição gerada automaticamente">
            <a:extLst>
              <a:ext uri="{FF2B5EF4-FFF2-40B4-BE49-F238E27FC236}">
                <a16:creationId xmlns:a16="http://schemas.microsoft.com/office/drawing/2014/main" id="{50091605-7DFF-2EB3-CE7D-E3BADEF0D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1099" y="2667734"/>
            <a:ext cx="2793636" cy="1522532"/>
          </a:xfrm>
          <a:prstGeom prst="rect">
            <a:avLst/>
          </a:prstGeom>
        </p:spPr>
      </p:pic>
      <p:pic>
        <p:nvPicPr>
          <p:cNvPr id="4" name="Espaço Reservado para Conteúdo 4" descr="Diagrama&#10;&#10;Descrição gerada automaticamente">
            <a:extLst>
              <a:ext uri="{FF2B5EF4-FFF2-40B4-BE49-F238E27FC236}">
                <a16:creationId xmlns:a16="http://schemas.microsoft.com/office/drawing/2014/main" id="{6155B3AC-FA1A-2702-569B-1FB4E9B555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6644" y="4383993"/>
            <a:ext cx="4926226" cy="106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978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85EC28E6-55C8-D0FE-7749-0730CA893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01BC-92E3-4842-8E58-09C1335787DF}" type="slidenum">
              <a:rPr lang="pt-BR" smtClean="0"/>
              <a:t>41</a:t>
            </a:fld>
            <a:endParaRPr lang="pt-BR" dirty="0"/>
          </a:p>
        </p:txBody>
      </p:sp>
      <p:pic>
        <p:nvPicPr>
          <p:cNvPr id="3" name="Imagem 2" descr="Diagrama&#10;&#10;Descrição gerada automaticamente com confiança média">
            <a:extLst>
              <a:ext uri="{FF2B5EF4-FFF2-40B4-BE49-F238E27FC236}">
                <a16:creationId xmlns:a16="http://schemas.microsoft.com/office/drawing/2014/main" id="{C94CB0EB-4A0A-A003-84E1-D13FB83E7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425" y="975611"/>
            <a:ext cx="8122404" cy="5745864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F6ECDD17-AB1C-9C63-5F75-7650BBCCF59E}"/>
              </a:ext>
            </a:extLst>
          </p:cNvPr>
          <p:cNvSpPr/>
          <p:nvPr/>
        </p:nvSpPr>
        <p:spPr>
          <a:xfrm>
            <a:off x="1198605" y="308919"/>
            <a:ext cx="8995719" cy="6666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800" b="1" dirty="0"/>
              <a:t>RECOMENDAÇÕES ÀS INSPEÇÕES DE ESTRUTURAS DE CONCRETO ARMADO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310D55A-E2FE-C396-4720-43D97EA5A223}"/>
              </a:ext>
            </a:extLst>
          </p:cNvPr>
          <p:cNvSpPr/>
          <p:nvPr/>
        </p:nvSpPr>
        <p:spPr>
          <a:xfrm>
            <a:off x="407773" y="2051223"/>
            <a:ext cx="2100649" cy="145809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FFFF00"/>
                </a:solidFill>
              </a:rPr>
              <a:t>DURABILIDADE,</a:t>
            </a:r>
            <a:r>
              <a:rPr lang="pt-BR" dirty="0"/>
              <a:t> CARRO - CHEFE ATUAL NA LIDE JURÍDICA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B7B8802-E53F-045A-C1F5-D627EE322163}"/>
              </a:ext>
            </a:extLst>
          </p:cNvPr>
          <p:cNvSpPr/>
          <p:nvPr/>
        </p:nvSpPr>
        <p:spPr>
          <a:xfrm>
            <a:off x="407773" y="4176584"/>
            <a:ext cx="2100649" cy="145809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FFFF00"/>
                </a:solidFill>
              </a:rPr>
              <a:t>CUIDADO</a:t>
            </a:r>
            <a:r>
              <a:rPr lang="pt-BR" dirty="0"/>
              <a:t> COM OS </a:t>
            </a:r>
            <a:r>
              <a:rPr lang="pt-BR" b="1" dirty="0">
                <a:solidFill>
                  <a:srgbClr val="FFFF00"/>
                </a:solidFill>
              </a:rPr>
              <a:t>PASSIVOS JURÍDICOS</a:t>
            </a:r>
            <a:r>
              <a:rPr lang="pt-BR" dirty="0"/>
              <a:t>.  RICO HOJE,, POBRE NO AMANHÃ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AAC9682-D80D-51CE-E0B6-A42EB4BACDAA}"/>
              </a:ext>
            </a:extLst>
          </p:cNvPr>
          <p:cNvSpPr/>
          <p:nvPr/>
        </p:nvSpPr>
        <p:spPr>
          <a:xfrm>
            <a:off x="9650627" y="3286897"/>
            <a:ext cx="2434281" cy="16805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RESPONSABILIDADE JURÍDICA DE </a:t>
            </a:r>
            <a:r>
              <a:rPr lang="pt-BR" b="1" dirty="0">
                <a:solidFill>
                  <a:srgbClr val="FFFF00"/>
                </a:solidFill>
              </a:rPr>
              <a:t>INSPETORES</a:t>
            </a:r>
            <a:r>
              <a:rPr lang="pt-BR" dirty="0"/>
              <a:t> É </a:t>
            </a:r>
            <a:r>
              <a:rPr lang="pt-BR" b="1" dirty="0">
                <a:solidFill>
                  <a:srgbClr val="FFFF00"/>
                </a:solidFill>
              </a:rPr>
              <a:t>SOLIDÁRIA e OBJETIVA</a:t>
            </a:r>
          </a:p>
          <a:p>
            <a:pPr algn="ctr"/>
            <a:r>
              <a:rPr lang="pt-BR" dirty="0"/>
              <a:t> PELO </a:t>
            </a:r>
            <a:r>
              <a:rPr lang="pt-BR" b="1" dirty="0">
                <a:solidFill>
                  <a:srgbClr val="FFFF00"/>
                </a:solidFill>
              </a:rPr>
              <a:t>CDC</a:t>
            </a:r>
          </a:p>
        </p:txBody>
      </p:sp>
    </p:spTree>
    <p:extLst>
      <p:ext uri="{BB962C8B-B14F-4D97-AF65-F5344CB8AC3E}">
        <p14:creationId xmlns:p14="http://schemas.microsoft.com/office/powerpoint/2010/main" val="5591653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A3C95B2-1B41-1083-46B3-E69D9DBEA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3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RECOMENDAÇÕES ÀS INSPEÇÕES DE ESTRUTURAS DE CONCRETO ARMADO</a:t>
            </a:r>
            <a:br>
              <a:rPr lang="en-US" sz="23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3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Espaço Reservado para Conteúdo 4" descr="Diagrama&#10;&#10;Descrição gerada automaticamente">
            <a:extLst>
              <a:ext uri="{FF2B5EF4-FFF2-40B4-BE49-F238E27FC236}">
                <a16:creationId xmlns:a16="http://schemas.microsoft.com/office/drawing/2014/main" id="{33B816B5-C2B7-4294-7C54-283C9D714C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30348" y="643466"/>
            <a:ext cx="6274635" cy="5568739"/>
          </a:xfrm>
          <a:prstGeom prst="rect">
            <a:avLst/>
          </a:prstGeom>
        </p:spPr>
      </p:pic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6F44350-85DF-31AA-AD80-27DEFC66B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4184" y="6356350"/>
            <a:ext cx="5143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7C101BC-92E3-4842-8E58-09C1335787DF}" type="slidenum">
              <a:rPr lang="en-US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42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6830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472834-4207-C622-A14B-4A27F8F12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0153"/>
            <a:ext cx="8122920" cy="669025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700" b="1" dirty="0"/>
              <a:t>RECOMENDAÇÕES ÀS INSPEÇÕES DE ESTRUTURAS DE CONCRETO ARMADO</a:t>
            </a:r>
            <a:br>
              <a:rPr lang="pt-BR" sz="4400" b="1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534F455-F198-7FF9-2788-B9F8764BB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9178"/>
            <a:ext cx="10515600" cy="5572297"/>
          </a:xfrm>
        </p:spPr>
        <p:txBody>
          <a:bodyPr>
            <a:normAutofit fontScale="92500" lnSpcReduction="10000"/>
          </a:bodyPr>
          <a:lstStyle/>
          <a:p>
            <a:r>
              <a:rPr lang="pt-BR" sz="3000" b="1" dirty="0">
                <a:solidFill>
                  <a:srgbClr val="C00000"/>
                </a:solidFill>
              </a:rPr>
              <a:t>ESTADO D’ARTE:</a:t>
            </a:r>
          </a:p>
          <a:p>
            <a:r>
              <a:rPr lang="pt-BR" sz="2400" b="1" dirty="0">
                <a:solidFill>
                  <a:srgbClr val="0070C0"/>
                </a:solidFill>
              </a:rPr>
              <a:t>Artigo Pesquisadora </a:t>
            </a:r>
            <a:r>
              <a:rPr lang="pt-BR" sz="2400" b="1" dirty="0">
                <a:solidFill>
                  <a:srgbClr val="C00000"/>
                </a:solidFill>
              </a:rPr>
              <a:t>Prof. </a:t>
            </a:r>
            <a:r>
              <a:rPr lang="pt-BR" sz="2400" b="1" dirty="0" err="1">
                <a:solidFill>
                  <a:srgbClr val="C00000"/>
                </a:solidFill>
              </a:rPr>
              <a:t>Dubravica</a:t>
            </a:r>
            <a:r>
              <a:rPr lang="pt-BR" sz="2400" b="1" dirty="0">
                <a:solidFill>
                  <a:srgbClr val="C00000"/>
                </a:solidFill>
              </a:rPr>
              <a:t> </a:t>
            </a:r>
            <a:r>
              <a:rPr lang="pt-BR" sz="2400" b="1" dirty="0" err="1">
                <a:solidFill>
                  <a:srgbClr val="C00000"/>
                </a:solidFill>
              </a:rPr>
              <a:t>Bjegovic</a:t>
            </a:r>
            <a:r>
              <a:rPr lang="pt-BR" sz="2400" b="1" dirty="0" err="1">
                <a:solidFill>
                  <a:srgbClr val="0070C0"/>
                </a:solidFill>
              </a:rPr>
              <a:t>,University</a:t>
            </a:r>
            <a:r>
              <a:rPr lang="pt-BR" sz="2400" b="1" dirty="0">
                <a:solidFill>
                  <a:srgbClr val="0070C0"/>
                </a:solidFill>
              </a:rPr>
              <a:t> </a:t>
            </a:r>
            <a:r>
              <a:rPr lang="pt-BR" sz="2400" b="1" dirty="0" err="1">
                <a:solidFill>
                  <a:srgbClr val="0070C0"/>
                </a:solidFill>
              </a:rPr>
              <a:t>of</a:t>
            </a:r>
            <a:r>
              <a:rPr lang="pt-BR" sz="2400" b="1" dirty="0">
                <a:solidFill>
                  <a:srgbClr val="0070C0"/>
                </a:solidFill>
              </a:rPr>
              <a:t> Zagreb, Croácia</a:t>
            </a:r>
          </a:p>
          <a:p>
            <a:pPr algn="just"/>
            <a:r>
              <a:rPr lang="pt-BR" b="1" dirty="0">
                <a:solidFill>
                  <a:srgbClr val="0070C0"/>
                </a:solidFill>
                <a:highlight>
                  <a:srgbClr val="FFFF00"/>
                </a:highlight>
              </a:rPr>
              <a:t>“</a:t>
            </a:r>
            <a:r>
              <a:rPr lang="pt-BR" b="1" dirty="0" err="1">
                <a:solidFill>
                  <a:srgbClr val="0070C0"/>
                </a:solidFill>
                <a:highlight>
                  <a:srgbClr val="FFFF00"/>
                </a:highlight>
              </a:rPr>
              <a:t>Condition</a:t>
            </a:r>
            <a:r>
              <a:rPr lang="pt-BR" b="1" dirty="0">
                <a:solidFill>
                  <a:srgbClr val="0070C0"/>
                </a:solidFill>
                <a:highlight>
                  <a:srgbClr val="FFFF00"/>
                </a:highlight>
              </a:rPr>
              <a:t> assessment </a:t>
            </a:r>
            <a:r>
              <a:rPr lang="pt-BR" b="1" dirty="0" err="1">
                <a:solidFill>
                  <a:srgbClr val="0070C0"/>
                </a:solidFill>
                <a:highlight>
                  <a:srgbClr val="FFFF00"/>
                </a:highlight>
              </a:rPr>
              <a:t>of</a:t>
            </a:r>
            <a:r>
              <a:rPr lang="pt-BR" b="1" dirty="0">
                <a:solidFill>
                  <a:srgbClr val="0070C0"/>
                </a:solidFill>
                <a:highlight>
                  <a:srgbClr val="FFFF00"/>
                </a:highlight>
              </a:rPr>
              <a:t> concrete píer </a:t>
            </a:r>
            <a:r>
              <a:rPr lang="pt-BR" b="1" dirty="0" err="1">
                <a:solidFill>
                  <a:srgbClr val="0070C0"/>
                </a:solidFill>
                <a:highlight>
                  <a:srgbClr val="FFFF00"/>
                </a:highlight>
              </a:rPr>
              <a:t>after</a:t>
            </a:r>
            <a:r>
              <a:rPr lang="pt-BR" b="1" dirty="0">
                <a:solidFill>
                  <a:srgbClr val="0070C0"/>
                </a:solidFill>
                <a:highlight>
                  <a:srgbClr val="FFFF00"/>
                </a:highlight>
              </a:rPr>
              <a:t> </a:t>
            </a:r>
            <a:r>
              <a:rPr lang="pt-BR" b="1" dirty="0" err="1">
                <a:solidFill>
                  <a:srgbClr val="0070C0"/>
                </a:solidFill>
                <a:highlight>
                  <a:srgbClr val="FFFF00"/>
                </a:highlight>
              </a:rPr>
              <a:t>three</a:t>
            </a:r>
            <a:r>
              <a:rPr lang="pt-BR" b="1" dirty="0">
                <a:solidFill>
                  <a:srgbClr val="0070C0"/>
                </a:solidFill>
                <a:highlight>
                  <a:srgbClr val="FFFF00"/>
                </a:highlight>
              </a:rPr>
              <a:t> </a:t>
            </a:r>
            <a:r>
              <a:rPr lang="pt-BR" b="1" dirty="0" err="1">
                <a:solidFill>
                  <a:srgbClr val="0070C0"/>
                </a:solidFill>
                <a:highlight>
                  <a:srgbClr val="FFFF00"/>
                </a:highlight>
              </a:rPr>
              <a:t>decades</a:t>
            </a:r>
            <a:r>
              <a:rPr lang="pt-BR" b="1" dirty="0">
                <a:solidFill>
                  <a:srgbClr val="0070C0"/>
                </a:solidFill>
                <a:highlight>
                  <a:srgbClr val="FFFF00"/>
                </a:highlight>
              </a:rPr>
              <a:t> </a:t>
            </a:r>
            <a:r>
              <a:rPr lang="pt-BR" b="1" dirty="0" err="1">
                <a:solidFill>
                  <a:srgbClr val="0070C0"/>
                </a:solidFill>
                <a:highlight>
                  <a:srgbClr val="FFFF00"/>
                </a:highlight>
              </a:rPr>
              <a:t>of</a:t>
            </a:r>
            <a:r>
              <a:rPr lang="pt-BR" b="1" dirty="0">
                <a:solidFill>
                  <a:srgbClr val="0070C0"/>
                </a:solidFill>
                <a:highlight>
                  <a:srgbClr val="FFFF00"/>
                </a:highlight>
              </a:rPr>
              <a:t> </a:t>
            </a:r>
            <a:r>
              <a:rPr lang="pt-BR" b="1" dirty="0" err="1">
                <a:solidFill>
                  <a:srgbClr val="0070C0"/>
                </a:solidFill>
                <a:highlight>
                  <a:srgbClr val="FFFF00"/>
                </a:highlight>
              </a:rPr>
              <a:t>exposure</a:t>
            </a:r>
            <a:r>
              <a:rPr lang="pt-BR" b="1" dirty="0">
                <a:solidFill>
                  <a:srgbClr val="0070C0"/>
                </a:solidFill>
                <a:highlight>
                  <a:srgbClr val="FFFF00"/>
                </a:highlight>
              </a:rPr>
              <a:t> </a:t>
            </a:r>
            <a:r>
              <a:rPr lang="pt-BR" b="1" dirty="0" err="1">
                <a:solidFill>
                  <a:srgbClr val="0070C0"/>
                </a:solidFill>
                <a:highlight>
                  <a:srgbClr val="FFFF00"/>
                </a:highlight>
              </a:rPr>
              <a:t>to</a:t>
            </a:r>
            <a:r>
              <a:rPr lang="pt-BR" b="1" dirty="0">
                <a:solidFill>
                  <a:srgbClr val="0070C0"/>
                </a:solidFill>
                <a:highlight>
                  <a:srgbClr val="FFFF00"/>
                </a:highlight>
              </a:rPr>
              <a:t> sea </a:t>
            </a:r>
            <a:r>
              <a:rPr lang="pt-BR" b="1" dirty="0" err="1">
                <a:solidFill>
                  <a:srgbClr val="0070C0"/>
                </a:solidFill>
                <a:highlight>
                  <a:srgbClr val="FFFF00"/>
                </a:highlight>
              </a:rPr>
              <a:t>water</a:t>
            </a:r>
            <a:r>
              <a:rPr lang="pt-BR" b="1" dirty="0">
                <a:solidFill>
                  <a:srgbClr val="0070C0"/>
                </a:solidFill>
                <a:highlight>
                  <a:srgbClr val="FFFF00"/>
                </a:highlight>
              </a:rPr>
              <a:t>”</a:t>
            </a:r>
          </a:p>
          <a:p>
            <a:pPr marL="0" indent="0" algn="just">
              <a:buNone/>
            </a:pPr>
            <a:r>
              <a:rPr lang="pt-BR" sz="2000" b="1" dirty="0">
                <a:solidFill>
                  <a:srgbClr val="0070C0"/>
                </a:solidFill>
                <a:latin typeface="Roboto Slab" panose="020F0502020204030204" pitchFamily="2" charset="0"/>
              </a:rPr>
              <a:t> </a:t>
            </a:r>
            <a:r>
              <a:rPr lang="pt-BR" sz="2000" b="1" dirty="0">
                <a:solidFill>
                  <a:srgbClr val="C00000"/>
                </a:solidFill>
                <a:latin typeface="Roboto Slab" panose="020F0502020204030204" pitchFamily="2" charset="0"/>
              </a:rPr>
              <a:t>  Avaliações:</a:t>
            </a:r>
            <a:r>
              <a:rPr lang="pt-BR" dirty="0">
                <a:solidFill>
                  <a:srgbClr val="2E3743"/>
                </a:solidFill>
                <a:latin typeface="Roboto Slab" panose="020F0502020204030204" pitchFamily="2" charset="0"/>
              </a:rPr>
              <a:t> </a:t>
            </a:r>
          </a:p>
          <a:p>
            <a:pPr algn="just">
              <a:lnSpc>
                <a:spcPct val="110000"/>
              </a:lnSpc>
            </a:pPr>
            <a:r>
              <a:rPr lang="pt-BR" sz="2400" b="1" dirty="0">
                <a:solidFill>
                  <a:srgbClr val="002060"/>
                </a:solidFill>
                <a:latin typeface="Roboto Slab" panose="020F0502020204030204" pitchFamily="2" charset="0"/>
              </a:rPr>
              <a:t>MECÂNICAS e FÍSICAS:</a:t>
            </a:r>
            <a:r>
              <a:rPr lang="pt-BR" sz="2400" b="1" dirty="0">
                <a:solidFill>
                  <a:srgbClr val="00B0F0"/>
                </a:solidFill>
                <a:latin typeface="Roboto Slab" panose="020F0502020204030204" pitchFamily="2" charset="0"/>
              </a:rPr>
              <a:t> </a:t>
            </a:r>
            <a:r>
              <a:rPr lang="pt-BR" sz="2400" b="1" dirty="0">
                <a:solidFill>
                  <a:srgbClr val="C00000"/>
                </a:solidFill>
                <a:latin typeface="Roboto Slab" panose="020F0502020204030204" pitchFamily="2" charset="0"/>
              </a:rPr>
              <a:t>(resistência à compressão e módulo de elasticidade, erosão e cavitação, cristalização de sais, ciclos gelo/degelo)</a:t>
            </a:r>
          </a:p>
          <a:p>
            <a:pPr algn="just"/>
            <a:r>
              <a:rPr lang="pt-BR" b="1" dirty="0">
                <a:solidFill>
                  <a:srgbClr val="002060"/>
                </a:solidFill>
                <a:latin typeface="Roboto Slab" panose="020F0502020204030204" pitchFamily="2" charset="0"/>
              </a:rPr>
              <a:t>DURABILIDADE:</a:t>
            </a:r>
            <a:r>
              <a:rPr lang="pt-BR" sz="2400" b="1" dirty="0">
                <a:solidFill>
                  <a:srgbClr val="002060"/>
                </a:solidFill>
                <a:latin typeface="Roboto Slab" panose="020F0502020204030204" pitchFamily="2" charset="0"/>
              </a:rPr>
              <a:t> </a:t>
            </a:r>
            <a:r>
              <a:rPr lang="pt-BR" sz="2400" b="1" dirty="0">
                <a:solidFill>
                  <a:srgbClr val="C00000"/>
                </a:solidFill>
                <a:latin typeface="Roboto Slab" panose="020F0502020204030204" pitchFamily="2" charset="0"/>
              </a:rPr>
              <a:t>(permeabilidade a gás e absorção capilar)</a:t>
            </a:r>
            <a:endParaRPr lang="pt-BR" sz="2400" dirty="0">
              <a:solidFill>
                <a:srgbClr val="2E3743"/>
              </a:solidFill>
              <a:latin typeface="Roboto Slab" panose="020F0502020204030204" pitchFamily="2" charset="0"/>
            </a:endParaRPr>
          </a:p>
          <a:p>
            <a:pPr algn="just"/>
            <a:r>
              <a:rPr lang="pt-BR" sz="2400" b="1" dirty="0">
                <a:solidFill>
                  <a:srgbClr val="002060"/>
                </a:solidFill>
                <a:latin typeface="Roboto Slab" panose="020F0502020204030204" pitchFamily="2" charset="0"/>
              </a:rPr>
              <a:t>HOMOGENEIDADE:</a:t>
            </a:r>
            <a:r>
              <a:rPr lang="pt-BR" sz="2400" b="1" dirty="0">
                <a:solidFill>
                  <a:srgbClr val="2E3743"/>
                </a:solidFill>
                <a:latin typeface="Roboto Slab" panose="020F0502020204030204" pitchFamily="2" charset="0"/>
              </a:rPr>
              <a:t> </a:t>
            </a:r>
            <a:r>
              <a:rPr lang="pt-BR" sz="2400" b="1" dirty="0">
                <a:solidFill>
                  <a:srgbClr val="C00000"/>
                </a:solidFill>
                <a:latin typeface="Roboto Slab" panose="020F0502020204030204" pitchFamily="2" charset="0"/>
              </a:rPr>
              <a:t>(</a:t>
            </a:r>
            <a:r>
              <a:rPr lang="pt-BR" sz="2400" b="1" dirty="0" err="1">
                <a:solidFill>
                  <a:srgbClr val="C00000"/>
                </a:solidFill>
                <a:latin typeface="Roboto Slab" panose="020F0502020204030204" pitchFamily="2" charset="0"/>
              </a:rPr>
              <a:t>esclerômetro</a:t>
            </a:r>
            <a:r>
              <a:rPr lang="pt-BR" sz="2400" b="1" dirty="0">
                <a:solidFill>
                  <a:srgbClr val="C00000"/>
                </a:solidFill>
                <a:latin typeface="Roboto Slab" panose="020F0502020204030204" pitchFamily="2" charset="0"/>
              </a:rPr>
              <a:t> e ultrassom)</a:t>
            </a:r>
            <a:endParaRPr lang="pt-BR" sz="2400" b="1" dirty="0">
              <a:solidFill>
                <a:srgbClr val="2E3743"/>
              </a:solidFill>
              <a:latin typeface="Roboto Slab" panose="020F0502020204030204" pitchFamily="2" charset="0"/>
            </a:endParaRPr>
          </a:p>
          <a:p>
            <a:pPr algn="just"/>
            <a:r>
              <a:rPr lang="pt-BR" sz="2400" b="1" dirty="0">
                <a:solidFill>
                  <a:srgbClr val="002060"/>
                </a:solidFill>
                <a:latin typeface="Roboto Slab" panose="020F0502020204030204" pitchFamily="2" charset="0"/>
              </a:rPr>
              <a:t>QUÍMICAS:</a:t>
            </a:r>
            <a:r>
              <a:rPr lang="pt-BR" sz="2400" dirty="0">
                <a:solidFill>
                  <a:srgbClr val="2E3743"/>
                </a:solidFill>
                <a:latin typeface="Roboto Slab" panose="020F0502020204030204" pitchFamily="2" charset="0"/>
              </a:rPr>
              <a:t> </a:t>
            </a:r>
            <a:r>
              <a:rPr lang="pt-BR" sz="2400" b="1" dirty="0">
                <a:solidFill>
                  <a:srgbClr val="C00000"/>
                </a:solidFill>
                <a:latin typeface="Roboto Slab" panose="020F0502020204030204" pitchFamily="2" charset="0"/>
              </a:rPr>
              <a:t>(quantidade de cloretos, CO²,íons sulfatos)</a:t>
            </a:r>
            <a:r>
              <a:rPr lang="pt-BR" sz="2400" dirty="0">
                <a:solidFill>
                  <a:srgbClr val="2E3743"/>
                </a:solidFill>
                <a:latin typeface="Roboto Slab" panose="020F0502020204030204" pitchFamily="2" charset="0"/>
              </a:rPr>
              <a:t> </a:t>
            </a:r>
          </a:p>
          <a:p>
            <a:pPr algn="just"/>
            <a:r>
              <a:rPr lang="pt-BR" sz="2400" b="1" dirty="0">
                <a:solidFill>
                  <a:srgbClr val="002060"/>
                </a:solidFill>
                <a:latin typeface="Roboto Slab" panose="020F0502020204030204" pitchFamily="2" charset="0"/>
              </a:rPr>
              <a:t>ELETROQUÍMICAS: </a:t>
            </a:r>
            <a:r>
              <a:rPr lang="pt-BR" sz="2400" b="1" dirty="0">
                <a:solidFill>
                  <a:srgbClr val="C00000"/>
                </a:solidFill>
                <a:latin typeface="Roboto Slab" panose="020F0502020204030204" pitchFamily="2" charset="0"/>
              </a:rPr>
              <a:t>(corrosão)</a:t>
            </a:r>
          </a:p>
          <a:p>
            <a:pPr algn="just"/>
            <a:r>
              <a:rPr lang="pt-BR" sz="2400" b="1" dirty="0">
                <a:solidFill>
                  <a:srgbClr val="002060"/>
                </a:solidFill>
                <a:latin typeface="Roboto Slab" panose="020F0502020204030204" pitchFamily="2" charset="0"/>
              </a:rPr>
              <a:t>BIOLÓGICAS: </a:t>
            </a:r>
            <a:r>
              <a:rPr lang="pt-BR" sz="2400" b="1" dirty="0">
                <a:solidFill>
                  <a:srgbClr val="C00000"/>
                </a:solidFill>
                <a:latin typeface="Roboto Slab" panose="020F0502020204030204" pitchFamily="2" charset="0"/>
              </a:rPr>
              <a:t>(cracas, moluscos, algas).. </a:t>
            </a:r>
            <a:r>
              <a:rPr lang="pt-BR" sz="2400" b="1" dirty="0">
                <a:solidFill>
                  <a:srgbClr val="0070C0"/>
                </a:solidFill>
                <a:latin typeface="Roboto Slab" panose="020F0502020204030204" pitchFamily="2" charset="0"/>
              </a:rPr>
              <a:t>E FLORA?</a:t>
            </a:r>
          </a:p>
          <a:p>
            <a:pPr algn="just"/>
            <a:r>
              <a:rPr lang="pt-BR" sz="2400" b="1" dirty="0">
                <a:solidFill>
                  <a:srgbClr val="002060"/>
                </a:solidFill>
                <a:latin typeface="Roboto Slab" panose="020F0502020204030204" pitchFamily="2" charset="0"/>
              </a:rPr>
              <a:t>MODELAGEM: </a:t>
            </a:r>
            <a:r>
              <a:rPr lang="pt-BR" sz="2400" b="1" dirty="0">
                <a:solidFill>
                  <a:srgbClr val="C00000"/>
                </a:solidFill>
                <a:latin typeface="Roboto Slab" panose="020F0502020204030204" pitchFamily="2" charset="0"/>
              </a:rPr>
              <a:t>(análise estrutural tridimensional interdisciplinar)</a:t>
            </a:r>
            <a:endParaRPr lang="pt-BR" sz="2400" b="1" i="0" dirty="0">
              <a:solidFill>
                <a:srgbClr val="C00000"/>
              </a:solidFill>
              <a:effectLst/>
              <a:latin typeface="Roboto Slab" panose="020F0502020204030204" pitchFamily="2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B9AFD57-8D11-C39F-3028-0414BA332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01BC-92E3-4842-8E58-09C1335787DF}" type="slidenum">
              <a:rPr lang="pt-BR" smtClean="0"/>
              <a:t>43</a:t>
            </a:fld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12A7B40-E082-BD63-CD0D-0EDBD3B16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2700" y="3766436"/>
            <a:ext cx="2149852" cy="295504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845AFE8-E585-31C8-5F49-1A2A85EA6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2699" y="0"/>
            <a:ext cx="2269301" cy="160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0675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AE027CB-3BA4-F078-0060-102CFDE7DE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182" r="-1" b="20519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D53CFEE-F458-341B-89EE-95CE20B02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013" y="6356350"/>
            <a:ext cx="685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fld id="{C7C101BC-92E3-4842-8E58-09C1335787DF}" type="slidenum">
              <a:rPr lang="en-US" smtClean="0">
                <a:solidFill>
                  <a:srgbClr val="FFFFFF"/>
                </a:solidFill>
                <a:latin typeface="Calibri" panose="020F0502020204030204"/>
              </a:rPr>
              <a:pPr algn="l">
                <a:spcAft>
                  <a:spcPts val="600"/>
                </a:spcAft>
                <a:defRPr/>
              </a:pPr>
              <a:t>44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1E58B49-9EB0-E906-303A-41536BFE89E8}"/>
              </a:ext>
            </a:extLst>
          </p:cNvPr>
          <p:cNvSpPr/>
          <p:nvPr/>
        </p:nvSpPr>
        <p:spPr>
          <a:xfrm>
            <a:off x="6417734" y="137160"/>
            <a:ext cx="5576146" cy="65843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</a:rPr>
              <a:t>CARDÁPIO COMPLETO DE PERÍCIA</a:t>
            </a:r>
            <a:r>
              <a:rPr lang="en-US" dirty="0">
                <a:solidFill>
                  <a:schemeClr val="tx1"/>
                </a:solidFill>
              </a:rPr>
              <a:t>: 1. pilar de </a:t>
            </a:r>
            <a:r>
              <a:rPr lang="en-US" dirty="0" err="1">
                <a:solidFill>
                  <a:schemeClr val="tx1"/>
                </a:solidFill>
              </a:rPr>
              <a:t>semienterrado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edifício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idoso</a:t>
            </a:r>
            <a:r>
              <a:rPr lang="en-US" dirty="0">
                <a:solidFill>
                  <a:schemeClr val="tx1"/>
                </a:solidFill>
              </a:rPr>
              <a:t> com 40 </a:t>
            </a:r>
            <a:r>
              <a:rPr lang="en-US" dirty="0" err="1">
                <a:solidFill>
                  <a:schemeClr val="tx1"/>
                </a:solidFill>
              </a:rPr>
              <a:t>anos</a:t>
            </a:r>
            <a:r>
              <a:rPr lang="en-US" dirty="0">
                <a:solidFill>
                  <a:schemeClr val="tx1"/>
                </a:solidFill>
              </a:rPr>
              <a:t>; 2 </a:t>
            </a:r>
            <a:r>
              <a:rPr lang="en-US" dirty="0" err="1">
                <a:solidFill>
                  <a:schemeClr val="tx1"/>
                </a:solidFill>
              </a:rPr>
              <a:t>nas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adjacências</a:t>
            </a:r>
            <a:r>
              <a:rPr lang="en-US" dirty="0">
                <a:solidFill>
                  <a:schemeClr val="tx1"/>
                </a:solidFill>
              </a:rPr>
              <a:t>, junta </a:t>
            </a:r>
            <a:r>
              <a:rPr lang="en-US" dirty="0" err="1">
                <a:solidFill>
                  <a:schemeClr val="tx1"/>
                </a:solidFill>
              </a:rPr>
              <a:t>estrutural</a:t>
            </a:r>
            <a:r>
              <a:rPr lang="en-US" dirty="0">
                <a:solidFill>
                  <a:schemeClr val="tx1"/>
                </a:solidFill>
              </a:rPr>
              <a:t> que </a:t>
            </a:r>
            <a:r>
              <a:rPr lang="en-US" dirty="0" err="1">
                <a:solidFill>
                  <a:schemeClr val="tx1"/>
                </a:solidFill>
              </a:rPr>
              <a:t>separa</a:t>
            </a:r>
            <a:r>
              <a:rPr lang="en-US" dirty="0">
                <a:solidFill>
                  <a:schemeClr val="tx1"/>
                </a:solidFill>
              </a:rPr>
              <a:t> a </a:t>
            </a:r>
            <a:r>
              <a:rPr lang="en-US" dirty="0" err="1">
                <a:solidFill>
                  <a:schemeClr val="tx1"/>
                </a:solidFill>
              </a:rPr>
              <a:t>torre</a:t>
            </a:r>
            <a:r>
              <a:rPr lang="en-US" dirty="0">
                <a:solidFill>
                  <a:schemeClr val="tx1"/>
                </a:solidFill>
              </a:rPr>
              <a:t> do </a:t>
            </a:r>
            <a:r>
              <a:rPr lang="en-US" dirty="0" err="1">
                <a:solidFill>
                  <a:schemeClr val="tx1"/>
                </a:solidFill>
              </a:rPr>
              <a:t>puc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pavimento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uso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comum</a:t>
            </a:r>
            <a:r>
              <a:rPr lang="en-US" dirty="0">
                <a:solidFill>
                  <a:schemeClr val="tx1"/>
                </a:solidFill>
              </a:rPr>
              <a:t> e </a:t>
            </a:r>
            <a:r>
              <a:rPr lang="en-US" dirty="0" err="1">
                <a:solidFill>
                  <a:schemeClr val="tx1"/>
                </a:solidFill>
              </a:rPr>
              <a:t>descoberto</a:t>
            </a:r>
            <a:r>
              <a:rPr lang="en-US" dirty="0">
                <a:solidFill>
                  <a:schemeClr val="tx1"/>
                </a:solidFill>
              </a:rPr>
              <a:t>) + junta que </a:t>
            </a:r>
            <a:r>
              <a:rPr lang="en-US" dirty="0" err="1">
                <a:solidFill>
                  <a:schemeClr val="tx1"/>
                </a:solidFill>
              </a:rPr>
              <a:t>separa</a:t>
            </a:r>
            <a:r>
              <a:rPr lang="en-US" dirty="0">
                <a:solidFill>
                  <a:schemeClr val="tx1"/>
                </a:solidFill>
              </a:rPr>
              <a:t> pilar da </a:t>
            </a:r>
            <a:r>
              <a:rPr lang="en-US" dirty="0" err="1">
                <a:solidFill>
                  <a:schemeClr val="tx1"/>
                </a:solidFill>
              </a:rPr>
              <a:t>torre</a:t>
            </a:r>
            <a:r>
              <a:rPr lang="en-US" dirty="0">
                <a:solidFill>
                  <a:schemeClr val="tx1"/>
                </a:solidFill>
              </a:rPr>
              <a:t> com o pilar do </a:t>
            </a:r>
            <a:r>
              <a:rPr lang="en-US" dirty="0" err="1">
                <a:solidFill>
                  <a:schemeClr val="tx1"/>
                </a:solidFill>
              </a:rPr>
              <a:t>puc</a:t>
            </a:r>
            <a:r>
              <a:rPr lang="en-US" dirty="0">
                <a:solidFill>
                  <a:schemeClr val="tx1"/>
                </a:solidFill>
              </a:rPr>
              <a:t>; 3. </a:t>
            </a:r>
            <a:r>
              <a:rPr lang="en-US" dirty="0" err="1">
                <a:solidFill>
                  <a:schemeClr val="tx1"/>
                </a:solidFill>
              </a:rPr>
              <a:t>consolo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curto</a:t>
            </a:r>
            <a:r>
              <a:rPr lang="en-US" dirty="0">
                <a:solidFill>
                  <a:schemeClr val="tx1"/>
                </a:solidFill>
              </a:rPr>
              <a:t>  de </a:t>
            </a:r>
            <a:r>
              <a:rPr lang="en-US" dirty="0" err="1">
                <a:solidFill>
                  <a:schemeClr val="tx1"/>
                </a:solidFill>
              </a:rPr>
              <a:t>apoio</a:t>
            </a:r>
            <a:r>
              <a:rPr lang="en-US" dirty="0">
                <a:solidFill>
                  <a:schemeClr val="tx1"/>
                </a:solidFill>
              </a:rPr>
              <a:t> da viga do </a:t>
            </a:r>
            <a:r>
              <a:rPr lang="en-US" dirty="0" err="1">
                <a:solidFill>
                  <a:schemeClr val="tx1"/>
                </a:solidFill>
              </a:rPr>
              <a:t>puc</a:t>
            </a:r>
            <a:r>
              <a:rPr lang="en-US" dirty="0">
                <a:solidFill>
                  <a:schemeClr val="tx1"/>
                </a:solidFill>
              </a:rPr>
              <a:t>; 4. </a:t>
            </a:r>
            <a:r>
              <a:rPr lang="en-US" dirty="0" err="1">
                <a:solidFill>
                  <a:schemeClr val="tx1"/>
                </a:solidFill>
              </a:rPr>
              <a:t>cruzamentos</a:t>
            </a:r>
            <a:r>
              <a:rPr lang="en-US" dirty="0">
                <a:solidFill>
                  <a:schemeClr val="tx1"/>
                </a:solidFill>
              </a:rPr>
              <a:t> de vigas </a:t>
            </a:r>
            <a:r>
              <a:rPr lang="en-US" dirty="0" err="1">
                <a:solidFill>
                  <a:schemeClr val="tx1"/>
                </a:solidFill>
              </a:rPr>
              <a:t>nos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topos</a:t>
            </a:r>
            <a:r>
              <a:rPr lang="en-US" dirty="0">
                <a:solidFill>
                  <a:schemeClr val="tx1"/>
                </a:solidFill>
              </a:rPr>
              <a:t> dos </a:t>
            </a:r>
            <a:r>
              <a:rPr lang="en-US" dirty="0" err="1">
                <a:solidFill>
                  <a:schemeClr val="tx1"/>
                </a:solidFill>
              </a:rPr>
              <a:t>pilares</a:t>
            </a:r>
            <a:r>
              <a:rPr lang="en-US" dirty="0">
                <a:solidFill>
                  <a:schemeClr val="tx1"/>
                </a:solidFill>
              </a:rPr>
              <a:t>; 5. </a:t>
            </a:r>
            <a:r>
              <a:rPr lang="en-US" dirty="0" err="1">
                <a:solidFill>
                  <a:schemeClr val="tx1"/>
                </a:solidFill>
              </a:rPr>
              <a:t>piso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concreto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semienterrado</a:t>
            </a:r>
            <a:r>
              <a:rPr lang="en-US" dirty="0">
                <a:solidFill>
                  <a:schemeClr val="tx1"/>
                </a:solidFill>
              </a:rPr>
              <a:t> com </a:t>
            </a:r>
            <a:r>
              <a:rPr lang="en-US" dirty="0" err="1">
                <a:solidFill>
                  <a:schemeClr val="tx1"/>
                </a:solidFill>
              </a:rPr>
              <a:t>lençol</a:t>
            </a:r>
            <a:r>
              <a:rPr lang="en-US" dirty="0">
                <a:solidFill>
                  <a:schemeClr val="tx1"/>
                </a:solidFill>
              </a:rPr>
              <a:t> d </a:t>
            </a:r>
            <a:r>
              <a:rPr lang="en-US" dirty="0" err="1">
                <a:solidFill>
                  <a:schemeClr val="tx1"/>
                </a:solidFill>
              </a:rPr>
              <a:t>água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permanente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rebaixado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sistema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bombas</a:t>
            </a:r>
            <a:r>
              <a:rPr lang="en-US" dirty="0">
                <a:solidFill>
                  <a:schemeClr val="tx1"/>
                </a:solidFill>
              </a:rPr>
              <a:t>; 6. </a:t>
            </a:r>
            <a:r>
              <a:rPr lang="en-US" dirty="0" err="1">
                <a:solidFill>
                  <a:schemeClr val="tx1"/>
                </a:solidFill>
              </a:rPr>
              <a:t>influência</a:t>
            </a:r>
            <a:r>
              <a:rPr lang="en-US" dirty="0">
                <a:solidFill>
                  <a:schemeClr val="tx1"/>
                </a:solidFill>
              </a:rPr>
              <a:t> das </a:t>
            </a:r>
            <a:r>
              <a:rPr lang="en-US" dirty="0" err="1">
                <a:solidFill>
                  <a:schemeClr val="tx1"/>
                </a:solidFill>
              </a:rPr>
              <a:t>movimentações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higrotérmicas</a:t>
            </a:r>
            <a:r>
              <a:rPr lang="en-US" dirty="0">
                <a:solidFill>
                  <a:schemeClr val="tx1"/>
                </a:solidFill>
              </a:rPr>
              <a:t> das </a:t>
            </a:r>
            <a:r>
              <a:rPr lang="en-US" dirty="0" err="1">
                <a:solidFill>
                  <a:schemeClr val="tx1"/>
                </a:solidFill>
              </a:rPr>
              <a:t>lajes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descobertas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como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pisos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descobertos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isolamento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térmico</a:t>
            </a:r>
            <a:r>
              <a:rPr lang="en-US" dirty="0">
                <a:solidFill>
                  <a:schemeClr val="tx1"/>
                </a:solidFill>
              </a:rPr>
              <a:t> e </a:t>
            </a:r>
            <a:r>
              <a:rPr lang="en-US" dirty="0" err="1">
                <a:solidFill>
                  <a:schemeClr val="tx1"/>
                </a:solidFill>
              </a:rPr>
              <a:t>sem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impermeabilização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revestido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err="1">
                <a:solidFill>
                  <a:schemeClr val="tx1"/>
                </a:solidFill>
              </a:rPr>
              <a:t>por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pisos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arenitos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porosos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demandando</a:t>
            </a:r>
            <a:r>
              <a:rPr lang="en-US" dirty="0">
                <a:solidFill>
                  <a:schemeClr val="tx1"/>
                </a:solidFill>
              </a:rPr>
              <a:t> bons </a:t>
            </a:r>
            <a:r>
              <a:rPr lang="en-US" dirty="0" err="1">
                <a:solidFill>
                  <a:schemeClr val="tx1"/>
                </a:solidFill>
              </a:rPr>
              <a:t>caimentos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minimizando</a:t>
            </a:r>
            <a:r>
              <a:rPr lang="en-US" dirty="0">
                <a:solidFill>
                  <a:schemeClr val="tx1"/>
                </a:solidFill>
              </a:rPr>
              <a:t>-se </a:t>
            </a:r>
            <a:r>
              <a:rPr lang="en-US" dirty="0" err="1">
                <a:solidFill>
                  <a:schemeClr val="tx1"/>
                </a:solidFill>
              </a:rPr>
              <a:t>acumulações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demoradas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prato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cheio</a:t>
            </a:r>
            <a:r>
              <a:rPr lang="en-US" dirty="0">
                <a:solidFill>
                  <a:schemeClr val="tx1"/>
                </a:solidFill>
              </a:rPr>
              <a:t> para </a:t>
            </a:r>
            <a:r>
              <a:rPr lang="en-US" dirty="0" err="1">
                <a:solidFill>
                  <a:schemeClr val="tx1"/>
                </a:solidFill>
              </a:rPr>
              <a:t>lixiviações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localizadas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catalisadoras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corrosão</a:t>
            </a:r>
            <a:r>
              <a:rPr lang="en-US" dirty="0">
                <a:solidFill>
                  <a:schemeClr val="tx1"/>
                </a:solidFill>
              </a:rPr>
              <a:t>. No </a:t>
            </a:r>
            <a:r>
              <a:rPr lang="en-US" dirty="0" err="1">
                <a:solidFill>
                  <a:schemeClr val="tx1"/>
                </a:solidFill>
              </a:rPr>
              <a:t>caso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presente</a:t>
            </a:r>
            <a:r>
              <a:rPr lang="en-US" dirty="0">
                <a:solidFill>
                  <a:schemeClr val="tx1"/>
                </a:solidFill>
              </a:rPr>
              <a:t>, as </a:t>
            </a:r>
            <a:r>
              <a:rPr lang="en-US" dirty="0" err="1">
                <a:solidFill>
                  <a:schemeClr val="tx1"/>
                </a:solidFill>
              </a:rPr>
              <a:t>recuperações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foram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executadas</a:t>
            </a:r>
            <a:r>
              <a:rPr lang="en-US" dirty="0">
                <a:solidFill>
                  <a:schemeClr val="tx1"/>
                </a:solidFill>
              </a:rPr>
              <a:t> e </a:t>
            </a:r>
            <a:r>
              <a:rPr lang="en-US" dirty="0" err="1">
                <a:solidFill>
                  <a:schemeClr val="tx1"/>
                </a:solidFill>
              </a:rPr>
              <a:t>em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andamento</a:t>
            </a:r>
            <a:r>
              <a:rPr lang="en-US" dirty="0">
                <a:solidFill>
                  <a:schemeClr val="tx1"/>
                </a:solidFill>
              </a:rPr>
              <a:t> o </a:t>
            </a:r>
            <a:r>
              <a:rPr lang="en-US" dirty="0" err="1">
                <a:solidFill>
                  <a:schemeClr val="tx1"/>
                </a:solidFill>
              </a:rPr>
              <a:t>processo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impermeabilização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Torna</a:t>
            </a:r>
            <a:r>
              <a:rPr lang="en-US" dirty="0">
                <a:solidFill>
                  <a:schemeClr val="tx1"/>
                </a:solidFill>
              </a:rPr>
              <a:t>-se </a:t>
            </a:r>
            <a:r>
              <a:rPr lang="en-US" dirty="0" err="1">
                <a:solidFill>
                  <a:schemeClr val="tx1"/>
                </a:solidFill>
              </a:rPr>
              <a:t>imperioso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ao</a:t>
            </a:r>
            <a:r>
              <a:rPr lang="en-US" dirty="0">
                <a:solidFill>
                  <a:schemeClr val="tx1"/>
                </a:solidFill>
              </a:rPr>
              <a:t> meu </a:t>
            </a:r>
            <a:r>
              <a:rPr lang="en-US" dirty="0" err="1">
                <a:solidFill>
                  <a:schemeClr val="tx1"/>
                </a:solidFill>
              </a:rPr>
              <a:t>ver</a:t>
            </a:r>
            <a:r>
              <a:rPr lang="en-US" dirty="0">
                <a:solidFill>
                  <a:schemeClr val="tx1"/>
                </a:solidFill>
              </a:rPr>
              <a:t>, que </a:t>
            </a:r>
            <a:r>
              <a:rPr lang="en-US" dirty="0" err="1">
                <a:solidFill>
                  <a:schemeClr val="tx1"/>
                </a:solidFill>
              </a:rPr>
              <a:t>alguma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entidade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tipo</a:t>
            </a:r>
            <a:r>
              <a:rPr lang="en-US" dirty="0">
                <a:solidFill>
                  <a:schemeClr val="tx1"/>
                </a:solidFill>
              </a:rPr>
              <a:t> CREA), </a:t>
            </a:r>
            <a:r>
              <a:rPr lang="en-US" dirty="0" err="1">
                <a:solidFill>
                  <a:schemeClr val="tx1"/>
                </a:solidFill>
              </a:rPr>
              <a:t>exiga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qualquer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empreendimento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projetos</a:t>
            </a:r>
            <a:r>
              <a:rPr lang="en-US" dirty="0">
                <a:solidFill>
                  <a:schemeClr val="tx1"/>
                </a:solidFill>
              </a:rPr>
              <a:t> de  </a:t>
            </a:r>
            <a:r>
              <a:rPr lang="en-US" dirty="0" err="1">
                <a:solidFill>
                  <a:schemeClr val="tx1"/>
                </a:solidFill>
              </a:rPr>
              <a:t>tratamento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térmico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impermeabilização</a:t>
            </a:r>
            <a:r>
              <a:rPr lang="en-US" dirty="0">
                <a:solidFill>
                  <a:schemeClr val="tx1"/>
                </a:solidFill>
              </a:rPr>
              <a:t> e </a:t>
            </a:r>
            <a:r>
              <a:rPr lang="en-US" dirty="0" err="1">
                <a:solidFill>
                  <a:schemeClr val="tx1"/>
                </a:solidFill>
              </a:rPr>
              <a:t>drenagem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qualquer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área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descoberta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além</a:t>
            </a:r>
            <a:r>
              <a:rPr lang="en-US" dirty="0">
                <a:solidFill>
                  <a:schemeClr val="tx1"/>
                </a:solidFill>
              </a:rPr>
              <a:t> dos </a:t>
            </a:r>
            <a:r>
              <a:rPr lang="en-US" dirty="0" err="1">
                <a:solidFill>
                  <a:schemeClr val="tx1"/>
                </a:solidFill>
              </a:rPr>
              <a:t>tratamentos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adequados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impermeabilização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inibição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corrosão</a:t>
            </a:r>
            <a:r>
              <a:rPr lang="en-US" dirty="0">
                <a:solidFill>
                  <a:schemeClr val="tx1"/>
                </a:solidFill>
              </a:rPr>
              <a:t>) </a:t>
            </a:r>
            <a:r>
              <a:rPr lang="en-US" dirty="0" err="1">
                <a:solidFill>
                  <a:schemeClr val="tx1"/>
                </a:solidFill>
              </a:rPr>
              <a:t>nas</a:t>
            </a:r>
            <a:r>
              <a:rPr lang="en-US" dirty="0">
                <a:solidFill>
                  <a:schemeClr val="tx1"/>
                </a:solidFill>
              </a:rPr>
              <a:t> juntas de </a:t>
            </a:r>
            <a:r>
              <a:rPr lang="en-US" dirty="0" err="1">
                <a:solidFill>
                  <a:schemeClr val="tx1"/>
                </a:solidFill>
              </a:rPr>
              <a:t>movimentações</a:t>
            </a:r>
            <a:r>
              <a:rPr lang="en-US" dirty="0">
                <a:solidFill>
                  <a:schemeClr val="tx1"/>
                </a:solidFill>
              </a:rPr>
              <a:t> e </a:t>
            </a:r>
            <a:r>
              <a:rPr lang="en-US" dirty="0" err="1">
                <a:solidFill>
                  <a:schemeClr val="tx1"/>
                </a:solidFill>
              </a:rPr>
              <a:t>guarda-corpos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Os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arquitetos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tenham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ciência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desses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riscos</a:t>
            </a:r>
            <a:r>
              <a:rPr lang="en-US" dirty="0">
                <a:solidFill>
                  <a:schemeClr val="tx1"/>
                </a:solidFill>
              </a:rPr>
              <a:t> e </a:t>
            </a:r>
            <a:r>
              <a:rPr lang="en-US" dirty="0" err="1">
                <a:solidFill>
                  <a:schemeClr val="tx1"/>
                </a:solidFill>
              </a:rPr>
              <a:t>aumentem</a:t>
            </a:r>
            <a:r>
              <a:rPr lang="en-US" dirty="0">
                <a:solidFill>
                  <a:schemeClr val="tx1"/>
                </a:solidFill>
              </a:rPr>
              <a:t> a </a:t>
            </a:r>
            <a:r>
              <a:rPr lang="en-US" dirty="0" err="1">
                <a:solidFill>
                  <a:schemeClr val="tx1"/>
                </a:solidFill>
              </a:rPr>
              <a:t>diferença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nível</a:t>
            </a:r>
            <a:r>
              <a:rPr lang="en-US" dirty="0">
                <a:solidFill>
                  <a:schemeClr val="tx1"/>
                </a:solidFill>
              </a:rPr>
              <a:t> entre </a:t>
            </a:r>
            <a:r>
              <a:rPr lang="en-US" dirty="0" err="1">
                <a:solidFill>
                  <a:schemeClr val="tx1"/>
                </a:solidFill>
              </a:rPr>
              <a:t>piso</a:t>
            </a:r>
            <a:r>
              <a:rPr lang="en-US" dirty="0">
                <a:solidFill>
                  <a:schemeClr val="tx1"/>
                </a:solidFill>
              </a:rPr>
              <a:t> da </a:t>
            </a:r>
            <a:r>
              <a:rPr lang="en-US" dirty="0" err="1">
                <a:solidFill>
                  <a:schemeClr val="tx1"/>
                </a:solidFill>
              </a:rPr>
              <a:t>torre</a:t>
            </a:r>
            <a:r>
              <a:rPr lang="en-US" dirty="0">
                <a:solidFill>
                  <a:schemeClr val="tx1"/>
                </a:solidFill>
              </a:rPr>
              <a:t> e dos </a:t>
            </a:r>
            <a:r>
              <a:rPr lang="en-US" dirty="0" err="1">
                <a:solidFill>
                  <a:schemeClr val="tx1"/>
                </a:solidFill>
              </a:rPr>
              <a:t>puc</a:t>
            </a:r>
            <a:r>
              <a:rPr lang="en-US" dirty="0">
                <a:solidFill>
                  <a:schemeClr val="tx1"/>
                </a:solidFill>
              </a:rPr>
              <a:t> para </a:t>
            </a:r>
            <a:r>
              <a:rPr lang="en-US" dirty="0" err="1">
                <a:solidFill>
                  <a:schemeClr val="tx1"/>
                </a:solidFill>
              </a:rPr>
              <a:t>inserir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camada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dirty="0" err="1">
                <a:solidFill>
                  <a:schemeClr val="tx1"/>
                </a:solidFill>
              </a:rPr>
              <a:t>isolante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94122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D886C1-39DD-3CF7-309A-3D9605AA1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471" y="500062"/>
            <a:ext cx="10402330" cy="1325563"/>
          </a:xfrm>
        </p:spPr>
        <p:txBody>
          <a:bodyPr>
            <a:normAutofit/>
          </a:bodyPr>
          <a:lstStyle/>
          <a:p>
            <a:r>
              <a:rPr lang="pt-BR" sz="2400" b="1" dirty="0"/>
              <a:t>RECOMENDAÇÕES ÀS INSPEÇÕES DE ESTRUTURAS DE CONCRETO ARMADO</a:t>
            </a:r>
            <a:br>
              <a:rPr lang="pt-BR" sz="2400" b="1" dirty="0"/>
            </a:br>
            <a:endParaRPr lang="pt-BR" sz="24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004B156-DE02-6A56-09E0-6734A42EA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b="1" dirty="0">
                <a:solidFill>
                  <a:srgbClr val="C00000"/>
                </a:solidFill>
              </a:rPr>
              <a:t>ESTADO D’ARTE:</a:t>
            </a:r>
          </a:p>
          <a:p>
            <a:pPr algn="just"/>
            <a:r>
              <a:rPr lang="pt-BR" sz="2000" b="1" dirty="0">
                <a:solidFill>
                  <a:srgbClr val="002060"/>
                </a:solidFill>
              </a:rPr>
              <a:t>ROBÔ VOADOR PARA INSPEÇÃO DA CORROSÃO EM ESTRUTURAS DE CONCRETO ARMADO </a:t>
            </a:r>
            <a:r>
              <a:rPr lang="pt-BR" sz="1600" b="1" dirty="0"/>
              <a:t>(fonte: NDT.net: 2020-01)</a:t>
            </a:r>
          </a:p>
          <a:p>
            <a:r>
              <a:rPr lang="pt-BR" sz="1800" b="1" dirty="0">
                <a:solidFill>
                  <a:srgbClr val="C00000"/>
                </a:solidFill>
              </a:rPr>
              <a:t>Universidade de Ciência e Tecnologia de Zurique, </a:t>
            </a:r>
            <a:r>
              <a:rPr lang="pt-BR" sz="1800" b="1" dirty="0" err="1">
                <a:solidFill>
                  <a:srgbClr val="C00000"/>
                </a:solidFill>
              </a:rPr>
              <a:t>Suiça</a:t>
            </a:r>
            <a:endParaRPr lang="pt-BR" sz="1800" b="1" dirty="0">
              <a:solidFill>
                <a:srgbClr val="C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1800" b="1" dirty="0">
                <a:solidFill>
                  <a:srgbClr val="002060"/>
                </a:solidFill>
              </a:rPr>
              <a:t>Objetivos:</a:t>
            </a:r>
            <a:r>
              <a:rPr lang="pt-BR" sz="1800" dirty="0">
                <a:solidFill>
                  <a:srgbClr val="C00000"/>
                </a:solidFill>
              </a:rPr>
              <a:t> o mapeamento potencial permite uma detecção precisa da corrosão e possui vantagens sobre uma avaliação apenas visual; automação de avaliações de corrosão por um robô de inspeção aumentará o uso de testes </a:t>
            </a:r>
            <a:r>
              <a:rPr lang="pt-BR" sz="1800" dirty="0" err="1">
                <a:solidFill>
                  <a:srgbClr val="C00000"/>
                </a:solidFill>
              </a:rPr>
              <a:t>ENDs</a:t>
            </a:r>
            <a:r>
              <a:rPr lang="pt-BR" sz="1800" dirty="0">
                <a:solidFill>
                  <a:srgbClr val="C00000"/>
                </a:solidFill>
              </a:rPr>
              <a:t> e a qualidade da avaliação; em ETH Zurique está sendo desenvolvido robô de inspeção voador omnidirecional; </a:t>
            </a:r>
            <a:r>
              <a:rPr lang="pt-BR" sz="2400" b="1" dirty="0">
                <a:solidFill>
                  <a:srgbClr val="002060"/>
                </a:solidFill>
                <a:highlight>
                  <a:srgbClr val="FFFF00"/>
                </a:highlight>
              </a:rPr>
              <a:t>Robô com sensor eletroquímico</a:t>
            </a:r>
            <a:r>
              <a:rPr lang="pt-BR" sz="1800" b="1" dirty="0">
                <a:solidFill>
                  <a:srgbClr val="002060"/>
                </a:solidFill>
                <a:highlight>
                  <a:srgbClr val="FFFF00"/>
                </a:highlight>
              </a:rPr>
              <a:t> fará contato físico com a superfície do concreto e  coletará: 1. imagens da superfície; 2. potencial do aço; 3. resistividade elétrica entre o sensor e o reforço. </a:t>
            </a:r>
          </a:p>
          <a:p>
            <a:pPr algn="just"/>
            <a:endParaRPr lang="pt-BR" sz="3200" b="1" dirty="0">
              <a:solidFill>
                <a:srgbClr val="C00000"/>
              </a:solidFill>
            </a:endParaRPr>
          </a:p>
          <a:p>
            <a:endParaRPr lang="pt-BR" sz="3200" b="1" dirty="0">
              <a:solidFill>
                <a:srgbClr val="C00000"/>
              </a:solidFill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C1CA875-B625-D21A-EF39-D74C70344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01BC-92E3-4842-8E58-09C1335787DF}" type="slidenum">
              <a:rPr lang="pt-BR" smtClean="0"/>
              <a:t>45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253953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D25CE6-5D62-AC0D-A25E-8D031AE58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2374"/>
          </a:xfrm>
        </p:spPr>
        <p:txBody>
          <a:bodyPr>
            <a:normAutofit/>
          </a:bodyPr>
          <a:lstStyle/>
          <a:p>
            <a:pPr algn="just"/>
            <a:r>
              <a:rPr lang="pt-BR" sz="2400" b="1" dirty="0"/>
              <a:t>RECOMENDAÇÕES ÀS INSPEÇÕES DE ESTRUTURAS DE CONCRETO ARMADO</a:t>
            </a:r>
            <a:endParaRPr lang="pt-BR" sz="24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45431A-267D-FFE0-E509-D004BACF8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7500"/>
            <a:ext cx="10515600" cy="5009463"/>
          </a:xfrm>
        </p:spPr>
        <p:txBody>
          <a:bodyPr>
            <a:normAutofit fontScale="92500" lnSpcReduction="20000"/>
          </a:bodyPr>
          <a:lstStyle/>
          <a:p>
            <a:r>
              <a:rPr lang="pt-BR" sz="2800" b="1" dirty="0">
                <a:solidFill>
                  <a:srgbClr val="C00000"/>
                </a:solidFill>
              </a:rPr>
              <a:t>ESTADO D’ARTE:</a:t>
            </a:r>
          </a:p>
          <a:p>
            <a:r>
              <a:rPr lang="pt-BR" sz="2000" b="1" dirty="0">
                <a:solidFill>
                  <a:srgbClr val="002060"/>
                </a:solidFill>
              </a:rPr>
              <a:t>INSPEÇÃO AUTOMATIZADA DE INFRAESTRUTURA COM BASE EM GÊMEOS DIGITAIS E APRENDIZADO DE MÁQUINA </a:t>
            </a:r>
            <a:r>
              <a:rPr lang="pt-BR" sz="1600" b="1" dirty="0"/>
              <a:t>(fonte NDT.net: 2020-01)</a:t>
            </a:r>
          </a:p>
          <a:p>
            <a:r>
              <a:rPr lang="pt-BR" sz="1800" b="1" dirty="0">
                <a:solidFill>
                  <a:srgbClr val="C00000"/>
                </a:solidFill>
              </a:rPr>
              <a:t>Universidade  de Viena,  Áustria</a:t>
            </a:r>
          </a:p>
          <a:p>
            <a:pPr algn="just">
              <a:lnSpc>
                <a:spcPct val="110000"/>
              </a:lnSpc>
            </a:pPr>
            <a:r>
              <a:rPr lang="pt-BR" sz="2200" b="1" dirty="0">
                <a:solidFill>
                  <a:srgbClr val="002060"/>
                </a:solidFill>
              </a:rPr>
              <a:t>OBJETIVOS:</a:t>
            </a:r>
            <a:r>
              <a:rPr lang="pt-BR" sz="1800" b="1" dirty="0">
                <a:solidFill>
                  <a:srgbClr val="002060"/>
                </a:solidFill>
              </a:rPr>
              <a:t> </a:t>
            </a:r>
            <a:r>
              <a:rPr lang="pt-BR" sz="1800" b="1" dirty="0"/>
              <a:t>um dos principais desafios em nossa sociedade moderna é o funcionamento  da </a:t>
            </a:r>
            <a:r>
              <a:rPr lang="pt-BR" sz="1800" b="1" dirty="0" err="1"/>
              <a:t>infraestruturade</a:t>
            </a:r>
            <a:r>
              <a:rPr lang="pt-BR" sz="1800" b="1" dirty="0"/>
              <a:t> transporte  segura;  para alcançar o nível mais alto possível de automação, o teste real não é mais realizado no objeto real, mas em um gêmeo digital da construção;</a:t>
            </a:r>
          </a:p>
          <a:p>
            <a:pPr algn="just">
              <a:lnSpc>
                <a:spcPct val="110000"/>
              </a:lnSpc>
            </a:pPr>
            <a:r>
              <a:rPr lang="pt-BR" sz="1800" b="1" dirty="0"/>
              <a:t>1.  </a:t>
            </a:r>
            <a:r>
              <a:rPr lang="pt-BR" sz="1800" b="1" dirty="0">
                <a:solidFill>
                  <a:srgbClr val="C00000"/>
                </a:solidFill>
              </a:rPr>
              <a:t>CRIAÇÃO DO GÊMEO DIGITAL:</a:t>
            </a:r>
            <a:r>
              <a:rPr lang="pt-BR" sz="1800" b="1" dirty="0"/>
              <a:t> do objeto a ser inspecionado milhares de imagens são produzidas de maneira automatizada usando câmaras multiespectrais. A partir disso, um modelo 3D exato do objeto é criado com alta precisão. Este modelo representa o gêmeo digital do objeto e pode ser convenientemente rastreado quanto a danos do escritório em tela de PC; 2. avaliação automática  de danos como: rachaduras, lascas, conteúdo de cloretos, penetração de umidade etc., são automaticamente processados por IA e comparadas com as anteriores,. Todo dano detectado é marcado em um modelo 3D usando os programas BIM.</a:t>
            </a:r>
          </a:p>
          <a:p>
            <a:pPr algn="just"/>
            <a:r>
              <a:rPr lang="pt-BR" sz="1600" b="1" i="0" dirty="0">
                <a:solidFill>
                  <a:srgbClr val="C00000"/>
                </a:solidFill>
                <a:effectLst/>
                <a:latin typeface="Google Sans"/>
              </a:rPr>
              <a:t>GÊMEOS DIGITAIS</a:t>
            </a:r>
            <a:r>
              <a:rPr lang="pt-BR" sz="1600" b="0" i="0" dirty="0">
                <a:solidFill>
                  <a:srgbClr val="474747"/>
                </a:solidFill>
                <a:effectLst/>
                <a:latin typeface="Google Sans"/>
              </a:rPr>
              <a:t> </a:t>
            </a:r>
            <a:r>
              <a:rPr lang="pt-BR" sz="1600" b="1" i="0" dirty="0">
                <a:solidFill>
                  <a:srgbClr val="002060"/>
                </a:solidFill>
                <a:effectLst/>
                <a:latin typeface="Google Sans"/>
              </a:rPr>
              <a:t>são modelos virtuais de objetos físicos que replicam o comportamento e o ciclo de vida do objeto real.</a:t>
            </a:r>
            <a:r>
              <a:rPr lang="pt-BR" sz="1600" b="0" i="0" dirty="0">
                <a:solidFill>
                  <a:srgbClr val="474747"/>
                </a:solidFill>
                <a:effectLst/>
                <a:latin typeface="Google Sans"/>
              </a:rPr>
              <a:t> </a:t>
            </a:r>
            <a:r>
              <a:rPr lang="pt-BR" sz="1600" b="1" i="0" dirty="0">
                <a:effectLst/>
                <a:latin typeface="Google Sans"/>
              </a:rPr>
              <a:t>Eles são criados a partir de dados em tempo real enviados por sensores e processados com inteligência artificial, machine learning e cloud </a:t>
            </a:r>
            <a:r>
              <a:rPr lang="pt-BR" sz="1600" b="1" i="0" dirty="0" err="1">
                <a:effectLst/>
                <a:latin typeface="Google Sans"/>
              </a:rPr>
              <a:t>computing</a:t>
            </a:r>
            <a:endParaRPr lang="pt-BR" sz="1600" b="1" i="0" dirty="0">
              <a:effectLst/>
              <a:latin typeface="Google Sans"/>
            </a:endParaRPr>
          </a:p>
          <a:p>
            <a:pPr algn="just"/>
            <a:r>
              <a:rPr lang="pt-BR" sz="1600" b="1" dirty="0">
                <a:latin typeface="Google Sans"/>
              </a:rPr>
              <a:t>Curso de IA aplicado à Engenharia e Arquitetura. </a:t>
            </a:r>
            <a:r>
              <a:rPr lang="pt-BR" sz="1600" b="1" dirty="0">
                <a:solidFill>
                  <a:srgbClr val="C00000"/>
                </a:solidFill>
                <a:latin typeface="Google Sans"/>
              </a:rPr>
              <a:t>Design Generativo com IA integrado ao BIM.</a:t>
            </a:r>
            <a:endParaRPr lang="pt-BR" sz="1600" b="1" dirty="0">
              <a:solidFill>
                <a:srgbClr val="C00000"/>
              </a:solidFill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78F000E-6061-6FDF-9111-527F2F0D8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01BC-92E3-4842-8E58-09C1335787DF}" type="slidenum">
              <a:rPr lang="pt-BR" smtClean="0"/>
              <a:t>46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0304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34741D3-9147-7B24-4D24-1D15C7DC4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01BC-92E3-4842-8E58-09C1335787DF}" type="slidenum">
              <a:rPr lang="pt-BR" smtClean="0"/>
              <a:t>47</a:t>
            </a:fld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7AF4975-8ED2-826F-3AAF-3B58A323F0BD}"/>
              </a:ext>
            </a:extLst>
          </p:cNvPr>
          <p:cNvSpPr/>
          <p:nvPr/>
        </p:nvSpPr>
        <p:spPr>
          <a:xfrm>
            <a:off x="741405" y="753762"/>
            <a:ext cx="10612395" cy="26752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b="1" dirty="0">
                <a:solidFill>
                  <a:srgbClr val="FF0000"/>
                </a:solidFill>
              </a:rPr>
              <a:t>Riscos da penetração de agentes agressivos nas ancoragens ativas</a:t>
            </a:r>
            <a:r>
              <a:rPr lang="pt-BR" b="1" dirty="0"/>
              <a:t> , principalmente cloretos, nos cabos de </a:t>
            </a:r>
            <a:r>
              <a:rPr lang="pt-BR" b="1" dirty="0" err="1"/>
              <a:t>protensão</a:t>
            </a:r>
            <a:r>
              <a:rPr lang="pt-BR" b="1" dirty="0"/>
              <a:t> de radier protendido; face postergação indevida dos </a:t>
            </a:r>
            <a:r>
              <a:rPr lang="pt-BR" b="1" dirty="0" err="1"/>
              <a:t>grauteamentos</a:t>
            </a:r>
            <a:r>
              <a:rPr lang="pt-BR" b="1" dirty="0"/>
              <a:t>, mesmo em cabos não aderentes.  Prédios novos em Aracaju/Se.</a:t>
            </a:r>
          </a:p>
          <a:p>
            <a:pPr algn="just"/>
            <a:endParaRPr lang="pt-BR" b="1" dirty="0"/>
          </a:p>
          <a:p>
            <a:pPr algn="just"/>
            <a:r>
              <a:rPr lang="pt-BR" b="1" dirty="0"/>
              <a:t>Cuidados a serem observados nos </a:t>
            </a:r>
            <a:r>
              <a:rPr lang="pt-BR" b="1" dirty="0" err="1"/>
              <a:t>grauteamentos</a:t>
            </a:r>
            <a:r>
              <a:rPr lang="pt-BR" b="1" dirty="0"/>
              <a:t> face retrações que podem </a:t>
            </a:r>
            <a:r>
              <a:rPr lang="pt-BR" b="1" dirty="0">
                <a:solidFill>
                  <a:srgbClr val="FF0000"/>
                </a:solidFill>
              </a:rPr>
              <a:t>permitir a entrada perigosa de agentes agressivos  em cabos sob tensão,</a:t>
            </a:r>
            <a:r>
              <a:rPr lang="pt-BR" b="1" dirty="0"/>
              <a:t> </a:t>
            </a:r>
            <a:r>
              <a:rPr lang="pt-BR" b="1" dirty="0">
                <a:solidFill>
                  <a:srgbClr val="FF0000"/>
                </a:solidFill>
              </a:rPr>
              <a:t>a pior das corrosões em armaduras dos concretos</a:t>
            </a:r>
            <a:r>
              <a:rPr lang="pt-BR" b="1" dirty="0"/>
              <a:t>, além do risco de propiciar cenários tecnológicos à Fragilização pelo Hidrogênio da microestrutura do aço (corrosão típica do “bicho das goiaba”).</a:t>
            </a:r>
          </a:p>
        </p:txBody>
      </p:sp>
      <p:pic>
        <p:nvPicPr>
          <p:cNvPr id="8" name="Imagem 7" descr="C:\Users\Const. Carvalho\Downloads\20160804_085628.jpg">
            <a:extLst>
              <a:ext uri="{FF2B5EF4-FFF2-40B4-BE49-F238E27FC236}">
                <a16:creationId xmlns:a16="http://schemas.microsoft.com/office/drawing/2014/main" id="{D741BDC2-9827-351B-B3B1-2538CBE9F96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13" y="3681112"/>
            <a:ext cx="4713773" cy="2675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656395F-CFA4-E525-E1A6-A74156724FE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240163" y="3681112"/>
            <a:ext cx="5113638" cy="26752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3B414ED-777B-3395-36CE-08EE0592B140}"/>
              </a:ext>
            </a:extLst>
          </p:cNvPr>
          <p:cNvSpPr/>
          <p:nvPr/>
        </p:nvSpPr>
        <p:spPr>
          <a:xfrm>
            <a:off x="1581665" y="160638"/>
            <a:ext cx="8909221" cy="4695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800" b="1" dirty="0"/>
              <a:t>RECOMENDAÇÕES ÀS INSPEÇÕES DE ESTRUTURAS DE CONCRETO ARMADO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5640947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F590CA4-1318-48A0-5AFA-3B9B5EEB5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01BC-92E3-4842-8E58-09C1335787DF}" type="slidenum">
              <a:rPr lang="pt-BR" smtClean="0"/>
              <a:t>48</a:t>
            </a:fld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60824B8-380B-24BB-4476-1684B6E897AC}"/>
              </a:ext>
            </a:extLst>
          </p:cNvPr>
          <p:cNvSpPr/>
          <p:nvPr/>
        </p:nvSpPr>
        <p:spPr>
          <a:xfrm>
            <a:off x="1124465" y="2001795"/>
            <a:ext cx="4621427" cy="32868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dirty="0"/>
              <a:t>C</a:t>
            </a:r>
            <a:r>
              <a:rPr lang="pt-BR" b="1" dirty="0"/>
              <a:t>orrosão de cabos protendidos aderentes que </a:t>
            </a:r>
            <a:r>
              <a:rPr lang="pt-BR" b="1" dirty="0">
                <a:solidFill>
                  <a:srgbClr val="FF0000"/>
                </a:solidFill>
              </a:rPr>
              <a:t>apresentam dificuldades técnicas de ensaios precisos e viáveis  à  detecção e monitoramento.</a:t>
            </a:r>
          </a:p>
          <a:p>
            <a:pPr algn="just"/>
            <a:endParaRPr lang="pt-BR" b="1" dirty="0"/>
          </a:p>
          <a:p>
            <a:pPr algn="just"/>
            <a:r>
              <a:rPr lang="pt-BR" b="1" dirty="0"/>
              <a:t>Análises apenas da perda de </a:t>
            </a:r>
            <a:r>
              <a:rPr lang="pt-BR" b="1" dirty="0" err="1"/>
              <a:t>protensão</a:t>
            </a:r>
            <a:r>
              <a:rPr lang="pt-BR" b="1" dirty="0"/>
              <a:t> externada em superfícies de componentes protendidos, por exemplo, visualização de fissuras, pode não ser suficiente em casos concretos, além, também, das provas de cargas.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CE29AC6-0FF6-CC5E-1E03-64C33A355F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808574" y="1475432"/>
            <a:ext cx="4792361" cy="4880918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F79CDE7A-B36B-C969-56CD-561542B6315E}"/>
              </a:ext>
            </a:extLst>
          </p:cNvPr>
          <p:cNvSpPr/>
          <p:nvPr/>
        </p:nvSpPr>
        <p:spPr>
          <a:xfrm>
            <a:off x="838200" y="432486"/>
            <a:ext cx="10888362" cy="8279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RECOMENDAÇÕES ÀS INSPEÇÕES DE ESTRUTURAS DE CONCRETO ARMADO</a:t>
            </a:r>
          </a:p>
        </p:txBody>
      </p:sp>
    </p:spTree>
    <p:extLst>
      <p:ext uri="{BB962C8B-B14F-4D97-AF65-F5344CB8AC3E}">
        <p14:creationId xmlns:p14="http://schemas.microsoft.com/office/powerpoint/2010/main" val="21572784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E5FF5B-DF49-BF67-3B93-93BB4F119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627" y="365125"/>
            <a:ext cx="11392929" cy="648129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700" b="1" dirty="0"/>
              <a:t>RECOMENDAÇÕES ÀS INSPEÇÕES DE ESTRUTURAS DE CONCRETO ARMADO</a:t>
            </a:r>
            <a:br>
              <a:rPr lang="pt-BR" sz="4400" b="1" dirty="0"/>
            </a:br>
            <a:endParaRPr lang="pt-BR" dirty="0"/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D2CFF20B-4DDD-DEF0-AC7F-7E6C505003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6683" y="654908"/>
            <a:ext cx="6906046" cy="6082319"/>
          </a:xfrm>
        </p:spPr>
      </p:pic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7D1AB89-CBEF-A768-9FF2-A5ACC5557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01BC-92E3-4842-8E58-09C1335787DF}" type="slidenum">
              <a:rPr lang="pt-BR" smtClean="0"/>
              <a:t>49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7252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94B503-75D7-A2F2-9448-FFB5AC65A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INTRODUÇÃO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FE58B1A-277E-2F2D-7C52-E46044E8F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01BC-92E3-4842-8E58-09C1335787DF}" type="slidenum">
              <a:rPr lang="pt-BR" smtClean="0"/>
              <a:t>5</a:t>
            </a:fld>
            <a:endParaRPr lang="pt-BR" dirty="0"/>
          </a:p>
        </p:txBody>
      </p:sp>
      <p:pic>
        <p:nvPicPr>
          <p:cNvPr id="6" name="Espaço Reservado para Conteúdo 4" descr="Tabela&#10;&#10;Descrição gerada automaticamente">
            <a:extLst>
              <a:ext uri="{FF2B5EF4-FFF2-40B4-BE49-F238E27FC236}">
                <a16:creationId xmlns:a16="http://schemas.microsoft.com/office/drawing/2014/main" id="{CC7D33AE-B492-5C88-20C1-60057CABDF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75127" y="2397211"/>
            <a:ext cx="5957319" cy="3015048"/>
          </a:xfrm>
          <a:prstGeom prst="rect">
            <a:avLst/>
          </a:prstGeom>
        </p:spPr>
      </p:pic>
      <p:pic>
        <p:nvPicPr>
          <p:cNvPr id="7" name="Espaço Reservado para Conteúdo 6" descr="Diagrama&#10;&#10;Descrição gerada automaticamente">
            <a:extLst>
              <a:ext uri="{FF2B5EF4-FFF2-40B4-BE49-F238E27FC236}">
                <a16:creationId xmlns:a16="http://schemas.microsoft.com/office/drawing/2014/main" id="{0C013589-C46D-AE7C-37C6-7B464EAF01C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61654" y="2048396"/>
            <a:ext cx="5134692" cy="3905795"/>
          </a:xfrm>
          <a:prstGeom prst="rect">
            <a:avLst/>
          </a:prstGeom>
        </p:spPr>
      </p:pic>
      <p:sp>
        <p:nvSpPr>
          <p:cNvPr id="9" name="Seta: para a Direita 8">
            <a:extLst>
              <a:ext uri="{FF2B5EF4-FFF2-40B4-BE49-F238E27FC236}">
                <a16:creationId xmlns:a16="http://schemas.microsoft.com/office/drawing/2014/main" id="{A8850D56-0C14-35E3-95B8-3FE91830F797}"/>
              </a:ext>
            </a:extLst>
          </p:cNvPr>
          <p:cNvSpPr/>
          <p:nvPr/>
        </p:nvSpPr>
        <p:spPr>
          <a:xfrm>
            <a:off x="8068962" y="4266789"/>
            <a:ext cx="541638" cy="4571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67402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9DB37B-B59B-1933-5616-47FD65816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51292" cy="640715"/>
          </a:xfrm>
        </p:spPr>
        <p:txBody>
          <a:bodyPr>
            <a:noAutofit/>
          </a:bodyPr>
          <a:lstStyle/>
          <a:p>
            <a:r>
              <a:rPr lang="pt-BR" sz="2400" b="1" dirty="0"/>
              <a:t>RECOMENDAÇÕES ÀS INSPEÇÕES DE ESTRUTURAS DE CONCRETO ARMADO</a:t>
            </a:r>
            <a:endParaRPr lang="pt-BR" sz="2400" dirty="0"/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C6D12E79-25D9-D07A-24EC-28FB591FCB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918" y="1129995"/>
            <a:ext cx="9264365" cy="5521488"/>
          </a:xfrm>
        </p:spPr>
      </p:pic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792E890-1E1F-DD97-63D6-38F166056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01BC-92E3-4842-8E58-09C1335787DF}" type="slidenum">
              <a:rPr lang="pt-BR" smtClean="0"/>
              <a:t>50</a:t>
            </a:fld>
            <a:endParaRPr lang="pt-BR" dirty="0"/>
          </a:p>
        </p:txBody>
      </p:sp>
      <p:pic>
        <p:nvPicPr>
          <p:cNvPr id="7" name="Imagem 6" descr="Diagrama&#10;&#10;Descrição gerada automaticamente">
            <a:extLst>
              <a:ext uri="{FF2B5EF4-FFF2-40B4-BE49-F238E27FC236}">
                <a16:creationId xmlns:a16="http://schemas.microsoft.com/office/drawing/2014/main" id="{158C8964-7C47-244B-D56F-BEF132540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1425128"/>
            <a:ext cx="3343202" cy="246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3950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01173B-D758-1219-C186-8FADBFCFD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87216" cy="1325563"/>
          </a:xfrm>
        </p:spPr>
        <p:txBody>
          <a:bodyPr>
            <a:normAutofit/>
          </a:bodyPr>
          <a:lstStyle/>
          <a:p>
            <a:r>
              <a:rPr lang="pt-BR" sz="2400" b="1" dirty="0"/>
              <a:t>RECOMENDAÇÕES ÀS INSPEÇÕES DE ESTRUTURAS DE CONCRETO ARMADO</a:t>
            </a:r>
            <a:endParaRPr lang="pt-BR" sz="2400" dirty="0"/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03956BE3-904D-2DF9-AF42-0CE2DDAC8B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0125" y="1957896"/>
            <a:ext cx="8411749" cy="4086795"/>
          </a:xfrm>
        </p:spPr>
      </p:pic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34F2E05-674A-BB90-E487-FD54E9E4A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01BC-92E3-4842-8E58-09C1335787DF}" type="slidenum">
              <a:rPr lang="pt-BR" smtClean="0"/>
              <a:t>51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06331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2128A3-B4B6-91EE-AD21-2AFDA0B18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7910"/>
          </a:xfrm>
        </p:spPr>
        <p:txBody>
          <a:bodyPr>
            <a:normAutofit/>
          </a:bodyPr>
          <a:lstStyle/>
          <a:p>
            <a:pPr algn="ctr"/>
            <a:r>
              <a:rPr lang="pt-BR" sz="2000" b="1" dirty="0"/>
              <a:t>RECOMENDAÇÕES ÀS INSPEÇÕES DE ESTRUTURAS DE CONCRETO ARMADO</a:t>
            </a:r>
            <a:endParaRPr lang="pt-BR" sz="2000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A05047A-F5F8-8A49-8A6C-A0E3E6D6D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01BC-92E3-4842-8E58-09C1335787DF}" type="slidenum">
              <a:rPr lang="pt-BR" smtClean="0"/>
              <a:t>52</a:t>
            </a:fld>
            <a:endParaRPr lang="pt-BR" dirty="0"/>
          </a:p>
        </p:txBody>
      </p:sp>
      <p:pic>
        <p:nvPicPr>
          <p:cNvPr id="6" name="Espaço Reservado para Conteúdo 5" descr="Computador ligado sobre uma mesa&#10;&#10;Descrição gerada automaticamente">
            <a:extLst>
              <a:ext uri="{FF2B5EF4-FFF2-40B4-BE49-F238E27FC236}">
                <a16:creationId xmlns:a16="http://schemas.microsoft.com/office/drawing/2014/main" id="{A9884A47-1179-A7FB-D322-6EFF16EE2E5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4400" y="2208546"/>
            <a:ext cx="5181600" cy="3216419"/>
          </a:xfrm>
          <a:prstGeom prst="rect">
            <a:avLst/>
          </a:prstGeom>
        </p:spPr>
      </p:pic>
      <p:pic>
        <p:nvPicPr>
          <p:cNvPr id="7" name="Espaço Reservado para Conteúdo 6" descr="Tela de computador com jogo&#10;&#10;Descrição gerada automaticamente com confiança baixa">
            <a:extLst>
              <a:ext uri="{FF2B5EF4-FFF2-40B4-BE49-F238E27FC236}">
                <a16:creationId xmlns:a16="http://schemas.microsoft.com/office/drawing/2014/main" id="{B77A6E10-435B-6E24-02DF-694B9BD1C69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78880" y="2135719"/>
            <a:ext cx="5731888" cy="3289246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F46E22E2-6481-EE15-5E35-E5D5B3244C25}"/>
              </a:ext>
            </a:extLst>
          </p:cNvPr>
          <p:cNvSpPr/>
          <p:nvPr/>
        </p:nvSpPr>
        <p:spPr>
          <a:xfrm>
            <a:off x="1890584" y="5730240"/>
            <a:ext cx="9082216" cy="8087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lnSpc>
                <a:spcPct val="107000"/>
              </a:lnSpc>
              <a:spcBef>
                <a:spcPts val="1800"/>
              </a:spcBef>
              <a:spcAft>
                <a:spcPts val="400"/>
              </a:spcAft>
            </a:pPr>
            <a:r>
              <a:rPr lang="pt-BR" sz="1800" b="1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Laboratórios de última geração para exames petrográficos, análises químicas e outros testes especializados de materiais de construção</a:t>
            </a:r>
            <a:endParaRPr lang="pt-BR" sz="1800" b="1" kern="100" dirty="0">
              <a:solidFill>
                <a:srgbClr val="0F4761"/>
              </a:solidFill>
              <a:effectLst/>
              <a:latin typeface="Aptos Display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9662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7C308D13-12FC-0E49-B0CF-52CC61DED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01BC-92E3-4842-8E58-09C1335787DF}" type="slidenum">
              <a:rPr lang="pt-BR" smtClean="0"/>
              <a:t>53</a:t>
            </a:fld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BC7401E-0FD2-9117-F696-ED845D5E3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77875"/>
            <a:ext cx="10613571" cy="59436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C0988C04-DD35-6B9F-F23D-22CB8AC465D8}"/>
              </a:ext>
            </a:extLst>
          </p:cNvPr>
          <p:cNvSpPr/>
          <p:nvPr/>
        </p:nvSpPr>
        <p:spPr>
          <a:xfrm>
            <a:off x="926757" y="182880"/>
            <a:ext cx="10427043" cy="59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800" b="1"/>
              <a:t>RECOMENDAÇÕES ÀS INSPEÇÕES DE ESTRUTURAS DE CONCRETO ARMADO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06229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D38F41E-F291-B862-56D3-938284D7D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01BC-92E3-4842-8E58-09C1335787DF}" type="slidenum">
              <a:rPr lang="pt-BR" smtClean="0"/>
              <a:t>54</a:t>
            </a:fld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6511063C-7E51-F962-B944-96BFDCF19C56}"/>
              </a:ext>
            </a:extLst>
          </p:cNvPr>
          <p:cNvSpPr/>
          <p:nvPr/>
        </p:nvSpPr>
        <p:spPr>
          <a:xfrm>
            <a:off x="2557849" y="1791730"/>
            <a:ext cx="7685902" cy="25702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OBRIGADO!</a:t>
            </a:r>
          </a:p>
          <a:p>
            <a:pPr algn="ctr"/>
            <a:endParaRPr lang="pt-BR" dirty="0"/>
          </a:p>
          <a:p>
            <a:pPr algn="ctr"/>
            <a:r>
              <a:rPr lang="pt-BR" b="1" dirty="0"/>
              <a:t>Eng. Civil Carlos Henrique de Carvalho</a:t>
            </a:r>
          </a:p>
          <a:p>
            <a:pPr algn="ctr"/>
            <a:endParaRPr lang="pt-BR" b="1" dirty="0"/>
          </a:p>
          <a:p>
            <a:pPr algn="ctr"/>
            <a:r>
              <a:rPr lang="pt-BR" b="1" dirty="0">
                <a:solidFill>
                  <a:srgbClr val="C00000"/>
                </a:solidFill>
                <a:highlight>
                  <a:srgbClr val="FFFF00"/>
                </a:highligh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 DA  APRESENTAÇÃO</a:t>
            </a:r>
          </a:p>
          <a:p>
            <a:pPr algn="ctr"/>
            <a:endParaRPr lang="pt-BR" b="1" dirty="0">
              <a:solidFill>
                <a:srgbClr val="C00000"/>
              </a:solidFill>
              <a:highlight>
                <a:srgbClr val="FFFF00"/>
              </a:highlight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pt-BR" sz="2000" b="1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www.asec.eng.br</a:t>
            </a:r>
            <a:endParaRPr lang="pt-BR" sz="2000" b="1" dirty="0">
              <a:solidFill>
                <a:srgbClr val="002060"/>
              </a:solidFill>
            </a:endParaRPr>
          </a:p>
          <a:p>
            <a:pPr algn="ctr"/>
            <a:endParaRPr lang="pt-BR" b="1" dirty="0">
              <a:solidFill>
                <a:srgbClr val="002060"/>
              </a:solidFill>
            </a:endParaRPr>
          </a:p>
          <a:p>
            <a:pPr algn="ctr"/>
            <a:r>
              <a:rPr lang="pt-BR" dirty="0"/>
              <a:t>consvalho@hotmail.com</a:t>
            </a: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5329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0472E2A-4941-CE10-79FC-BB244C00E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01BC-92E3-4842-8E58-09C1335787DF}" type="slidenum">
              <a:rPr lang="pt-BR" smtClean="0"/>
              <a:t>6</a:t>
            </a:fld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8671655-35F2-69FB-086E-42EEDB65A67C}"/>
              </a:ext>
            </a:extLst>
          </p:cNvPr>
          <p:cNvSpPr/>
          <p:nvPr/>
        </p:nvSpPr>
        <p:spPr>
          <a:xfrm>
            <a:off x="1394085" y="809469"/>
            <a:ext cx="10178321" cy="591200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A </a:t>
            </a:r>
            <a:r>
              <a:rPr lang="pt-BR" sz="2800" b="1" dirty="0"/>
              <a:t>PELÍCULA DE PASSIVAÇÃO </a:t>
            </a:r>
            <a:r>
              <a:rPr lang="pt-BR" sz="2800" b="1" dirty="0">
                <a:solidFill>
                  <a:srgbClr val="FFFF00"/>
                </a:solidFill>
              </a:rPr>
              <a:t>(ÓXIDOS  DE FERRO</a:t>
            </a:r>
            <a:r>
              <a:rPr lang="pt-BR" sz="2800" dirty="0"/>
              <a:t>) É A RESPONSÁVEL PELA EFETIVA PROTEÇÃO DO AÇO CONTRA A CORROSÃO. </a:t>
            </a:r>
          </a:p>
          <a:p>
            <a:pPr algn="ctr"/>
            <a:endParaRPr lang="pt-BR" dirty="0"/>
          </a:p>
          <a:p>
            <a:pPr algn="ctr"/>
            <a:r>
              <a:rPr lang="pt-BR" sz="2800" dirty="0"/>
              <a:t>NO  </a:t>
            </a:r>
            <a:r>
              <a:rPr lang="pt-BR" sz="2800" b="1" dirty="0">
                <a:solidFill>
                  <a:srgbClr val="FFFF00"/>
                </a:solidFill>
              </a:rPr>
              <a:t>ESTADO DE PASSIVAÇÃO</a:t>
            </a:r>
            <a:r>
              <a:rPr lang="pt-BR" sz="2800" dirty="0"/>
              <a:t>, A CORROSÃO É SEVERAMENTE LIMITADA PELA </a:t>
            </a:r>
            <a:r>
              <a:rPr lang="pt-BR" sz="2800" b="1" dirty="0"/>
              <a:t>RESISTÊNCIA ÔHMICA DESSA PELÍCULA, CAPA PROTETORA MUITO ADERENTE AO AÇO, BASTANTE DELGADA, NORMALMENTE INVISÍVEL E INSOLÚVEL, SEPARANDO A SUPERFÍCIE METÁLICA DO AMBIENTE QUE A ENVOLVE, PROMOVENDO UMA BARREIRA QUE IMPEDE O ACESSO DA UMIDADE, OXIGÊNIO E AGENTES AGRESSIVOS</a:t>
            </a:r>
            <a:r>
              <a:rPr lang="pt-BR" sz="2800" dirty="0"/>
              <a:t>,DIFICULTANDO A DISSOLUÇÃO DO AÇO EMBUTIDO NO CONCRETO</a:t>
            </a:r>
            <a:r>
              <a:rPr lang="pt-BR" dirty="0"/>
              <a:t>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5C3B066-8787-9125-FF95-E4C221785D82}"/>
              </a:ext>
            </a:extLst>
          </p:cNvPr>
          <p:cNvSpPr/>
          <p:nvPr/>
        </p:nvSpPr>
        <p:spPr>
          <a:xfrm>
            <a:off x="4242216" y="194872"/>
            <a:ext cx="3912433" cy="2848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/>
              <a:t>INTRODUÇÃO</a:t>
            </a:r>
          </a:p>
        </p:txBody>
      </p:sp>
    </p:spTree>
    <p:extLst>
      <p:ext uri="{BB962C8B-B14F-4D97-AF65-F5344CB8AC3E}">
        <p14:creationId xmlns:p14="http://schemas.microsoft.com/office/powerpoint/2010/main" val="1052984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91A27E-0AEF-B644-4EE0-E9F45C730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INTRODUÇÃO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DA59468-C109-6044-882B-EE619942A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4530"/>
            <a:ext cx="10515600" cy="5158345"/>
          </a:xfrm>
        </p:spPr>
        <p:txBody>
          <a:bodyPr/>
          <a:lstStyle/>
          <a:p>
            <a:endParaRPr lang="pt-BR" sz="1800" b="1" kern="100" dirty="0">
              <a:solidFill>
                <a:srgbClr val="C00000"/>
              </a:solidFill>
              <a:effectLst/>
              <a:highlight>
                <a:srgbClr val="FFFF00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sz="1800" b="1" kern="100" dirty="0">
              <a:solidFill>
                <a:srgbClr val="C00000"/>
              </a:solidFill>
              <a:highlight>
                <a:srgbClr val="FFFF00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b="1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POR OUTRO LADO, PARA </a:t>
            </a:r>
            <a:r>
              <a:rPr lang="pt-BR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MANTER OS METAIS PROTEGIDOS CONTRA A CORROSÃO,</a:t>
            </a:r>
            <a:r>
              <a:rPr lang="pt-BR" sz="2000" b="1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HÁ </a:t>
            </a:r>
            <a:r>
              <a:rPr lang="pt-BR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NECESSIDADE DE UMA PARCELA ADICIONAL DE ENERGIA</a:t>
            </a:r>
            <a:r>
              <a:rPr lang="pt-BR" sz="2000" b="1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A QUAL PODE SER APLICADA DE DIVERSAS FORMAS, DEPENDENDO DAS CONDIÇÕES DE EMPREGO DO METAL. ESSA ENERGIA ADICIONAL PODE SER REPRESENTADA POR</a:t>
            </a:r>
            <a:r>
              <a:rPr lang="pt-BR" sz="2000" b="1" kern="100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b="1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REVESTIMENTOS PROTETORES, INIBIDORES DE CORROSÃO ou PROTEÇÃO CATÓDICA.</a:t>
            </a:r>
          </a:p>
          <a:p>
            <a:pPr algn="just">
              <a:lnSpc>
                <a:spcPct val="150000"/>
              </a:lnSpc>
            </a:pPr>
            <a:r>
              <a:rPr lang="pt-BR" sz="2000" b="1" kern="100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</a:t>
            </a:r>
            <a:r>
              <a:rPr lang="pt-BR" sz="2000" b="1" kern="100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</a:t>
            </a:r>
            <a:r>
              <a:rPr lang="pt-BR" sz="2400" b="1" kern="100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PROTEÇÃO CATÓDICA </a:t>
            </a:r>
            <a:r>
              <a:rPr lang="pt-BR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É UM MÉTODO QUE PERMITE A MEDIÇÃO PRECISA DA QUANTIDADE DE ENERGIA NECESSÁRIA </a:t>
            </a:r>
            <a:r>
              <a:rPr lang="pt-BR" sz="20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À</a:t>
            </a:r>
            <a:r>
              <a:rPr lang="pt-BR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PROTEÇÃO INTEGRAL DE UM PEÇA METÁLICA SUJEITA À CORROSÃO NUM ELETRÓLITO</a:t>
            </a:r>
            <a:r>
              <a:rPr lang="pt-B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935A563-0D20-F9CD-D3A8-EF6CFFA52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01BC-92E3-4842-8E58-09C1335787DF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199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302259-E566-AE14-D480-DC4429E82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INTRODUÇÃO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905755-43F2-E1AC-B38A-0CC6D92C44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A </a:t>
            </a:r>
            <a:r>
              <a:rPr lang="pt-BR" b="1" dirty="0">
                <a:solidFill>
                  <a:srgbClr val="0070C0"/>
                </a:solidFill>
              </a:rPr>
              <a:t>CORROSÃO</a:t>
            </a:r>
            <a:r>
              <a:rPr lang="pt-BR" dirty="0"/>
              <a:t> das armaduras pode ocorrer em qualquer ambiente e, não, necessariamente,  haver uma condição ambiental severa;</a:t>
            </a:r>
          </a:p>
          <a:p>
            <a:pPr algn="just"/>
            <a:r>
              <a:rPr lang="pt-BR" dirty="0"/>
              <a:t>Quando os requisitos básicos como: </a:t>
            </a:r>
            <a:r>
              <a:rPr lang="pt-BR" b="1" dirty="0">
                <a:solidFill>
                  <a:srgbClr val="C00000"/>
                </a:solidFill>
                <a:highlight>
                  <a:srgbClr val="FFFF00"/>
                </a:highlight>
              </a:rPr>
              <a:t>oxigênio, umidade e movimento de elétrons</a:t>
            </a:r>
            <a:r>
              <a:rPr lang="pt-BR" dirty="0"/>
              <a:t> estão disponíveis, a armadura poderá corroer;</a:t>
            </a:r>
          </a:p>
          <a:p>
            <a:pPr algn="just"/>
            <a:r>
              <a:rPr lang="pt-BR" dirty="0"/>
              <a:t>Portanto, é necessário </a:t>
            </a:r>
            <a:r>
              <a:rPr lang="pt-BR" b="1" dirty="0">
                <a:solidFill>
                  <a:srgbClr val="0070C0"/>
                </a:solidFill>
              </a:rPr>
              <a:t>bloquear qualquer um deles para evitar a combinação.</a:t>
            </a:r>
            <a:r>
              <a:rPr lang="pt-BR" dirty="0"/>
              <a:t> É difícil evitar o movimento de elétrons, entretanto o contato do aço com a umidade e o oxigênio pode ser minimizado para reduzir a corrosão.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1CB1AFB-C37C-C774-6F1C-69EB39C52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01BC-92E3-4842-8E58-09C1335787DF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651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8560A85-65C4-8FDE-97BA-07ABE8A3F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204074"/>
            <a:ext cx="3939688" cy="6449852"/>
          </a:xfrm>
        </p:spPr>
        <p:txBody>
          <a:bodyPr>
            <a:normAutofit/>
          </a:bodyPr>
          <a:lstStyle/>
          <a:p>
            <a:pPr algn="r"/>
            <a:r>
              <a:rPr lang="pt-BR" sz="5000" dirty="0"/>
              <a:t>INTRODUÇÃO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A9C4CDA-D3DD-CEF4-9259-C3981DFA2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32040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7C101BC-92E3-4842-8E58-09C1335787DF}" type="slidenum">
              <a:rPr lang="pt-BR">
                <a:solidFill>
                  <a:schemeClr val="tx1">
                    <a:alpha val="60000"/>
                  </a:schemeClr>
                </a:solidFill>
              </a:rPr>
              <a:pPr>
                <a:spcAft>
                  <a:spcPts val="600"/>
                </a:spcAft>
              </a:pPr>
              <a:t>9</a:t>
            </a:fld>
            <a:endParaRPr lang="pt-BR">
              <a:solidFill>
                <a:schemeClr val="tx1">
                  <a:alpha val="60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Espaço Reservado para Conteúdo 2">
            <a:extLst>
              <a:ext uri="{FF2B5EF4-FFF2-40B4-BE49-F238E27FC236}">
                <a16:creationId xmlns:a16="http://schemas.microsoft.com/office/drawing/2014/main" id="{99AFB6A2-ABD3-19D8-126F-D5111700E4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8131258"/>
              </p:ext>
            </p:extLst>
          </p:nvPr>
        </p:nvGraphicFramePr>
        <p:xfrm>
          <a:off x="5108535" y="320400"/>
          <a:ext cx="6245265" cy="6339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0814C22C-37E6-AC67-DDE0-2FA0A7C88777}"/>
              </a:ext>
            </a:extLst>
          </p:cNvPr>
          <p:cNvSpPr/>
          <p:nvPr/>
        </p:nvSpPr>
        <p:spPr>
          <a:xfrm>
            <a:off x="479394" y="3942413"/>
            <a:ext cx="4062119" cy="2519347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Esse tipo de </a:t>
            </a:r>
            <a:r>
              <a:rPr lang="pt-B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CORROSÃO</a:t>
            </a:r>
            <a:r>
              <a:rPr lang="pt-BR" dirty="0"/>
              <a:t> suscita um </a:t>
            </a:r>
            <a:r>
              <a:rPr lang="pt-B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movimento de elétrons ao longo de trechos da armadura e um movimento iônico através do eletrólit</a:t>
            </a:r>
            <a:r>
              <a:rPr lang="pt-BR" dirty="0"/>
              <a:t>o, Cascudo, 1997.</a:t>
            </a:r>
          </a:p>
        </p:txBody>
      </p:sp>
    </p:spTree>
    <p:extLst>
      <p:ext uri="{BB962C8B-B14F-4D97-AF65-F5344CB8AC3E}">
        <p14:creationId xmlns:p14="http://schemas.microsoft.com/office/powerpoint/2010/main" val="18906642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2441</TotalTime>
  <Words>4157</Words>
  <Application>Microsoft Office PowerPoint</Application>
  <PresentationFormat>Widescreen</PresentationFormat>
  <Paragraphs>261</Paragraphs>
  <Slides>54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54</vt:i4>
      </vt:variant>
    </vt:vector>
  </HeadingPairs>
  <TitlesOfParts>
    <vt:vector size="62" baseType="lpstr">
      <vt:lpstr>Aptos</vt:lpstr>
      <vt:lpstr>Aptos Display</vt:lpstr>
      <vt:lpstr>Arial</vt:lpstr>
      <vt:lpstr>Calibri</vt:lpstr>
      <vt:lpstr>Google Sans</vt:lpstr>
      <vt:lpstr>Roboto Slab</vt:lpstr>
      <vt:lpstr>Times New Roman</vt:lpstr>
      <vt:lpstr>Tema do Office</vt:lpstr>
      <vt:lpstr>CORROSÃO em ARMADURAS de AÇO CARBONO COMUM  nos CONCRETOS ARMADOS CONVENCIONAIS e PROTENDIDOS</vt:lpstr>
      <vt:lpstr>Sumário da Apresentação</vt:lpstr>
      <vt:lpstr>INTRODUÇÃO</vt:lpstr>
      <vt:lpstr>INTRODUÇÃO</vt:lpstr>
      <vt:lpstr>INTRODUÇÃO</vt:lpstr>
      <vt:lpstr>Apresentação do PowerPoint</vt:lpstr>
      <vt:lpstr>INTRODUÇÃO</vt:lpstr>
      <vt:lpstr>INTRODUÇÃO</vt:lpstr>
      <vt:lpstr>INTRODUÇÃO</vt:lpstr>
      <vt:lpstr>INTRODUÇÃO</vt:lpstr>
      <vt:lpstr>MECANISMO da  CORROSÃO de ARMADURAS</vt:lpstr>
      <vt:lpstr>INTRODUÇÃO</vt:lpstr>
      <vt:lpstr>MECANISMO DE CORROSÃO DE ARMADURAS</vt:lpstr>
      <vt:lpstr>INTRODUÇÃO</vt:lpstr>
      <vt:lpstr>INTRODUÇÃO</vt:lpstr>
      <vt:lpstr>INTRODUÇÃO</vt:lpstr>
      <vt:lpstr>INTRODUÇÃO</vt:lpstr>
      <vt:lpstr>INTRODUÇÃO</vt:lpstr>
      <vt:lpstr>INTRODUÇÃO</vt:lpstr>
      <vt:lpstr>MECANISMO da  CORROSÃO de ARMADURAS</vt:lpstr>
      <vt:lpstr>MECANISMO da  CORROSÃO de ARMADURAS</vt:lpstr>
      <vt:lpstr>Apresentação do PowerPoint</vt:lpstr>
      <vt:lpstr>MECANISMO da  CORROSÃO de ARMADURAS</vt:lpstr>
      <vt:lpstr>INTRODUÇÃO</vt:lpstr>
      <vt:lpstr>Apresentação do PowerPoint</vt:lpstr>
      <vt:lpstr>INTRODUÇÃO</vt:lpstr>
      <vt:lpstr>INTRODUÇÃO</vt:lpstr>
      <vt:lpstr>INTRODUÇÃO</vt:lpstr>
      <vt:lpstr>INTRODUÇÃO</vt:lpstr>
      <vt:lpstr>MECANISMO da CORROSÃO de ARMADURAS </vt:lpstr>
      <vt:lpstr>MECANISMO da CORROSÃO de ARMADURAS</vt:lpstr>
      <vt:lpstr>MECANISMO da  CORROSÃO de ARMADURAS</vt:lpstr>
      <vt:lpstr>MECANISMO da  CORROSÃO de ARMADURAS</vt:lpstr>
      <vt:lpstr>MECANISMO da  CORROSÃO de ARMADURAS</vt:lpstr>
      <vt:lpstr>MECANISMO da  CORROSÃO de ARMADURAS</vt:lpstr>
      <vt:lpstr>MECANISMO da  CORROSÃO de ARMADURAS</vt:lpstr>
      <vt:lpstr>MECANISMO da  CORROSÃO de ARMADURAS</vt:lpstr>
      <vt:lpstr>MECANISMO da  CORROSÃO de ARMADURAS</vt:lpstr>
      <vt:lpstr>RECOMENDAÇÕES ÀS INSPEÇÕES DE ESTRUTURAS DE CONCRETO ARMADO </vt:lpstr>
      <vt:lpstr>Apresentação do PowerPoint</vt:lpstr>
      <vt:lpstr>Apresentação do PowerPoint</vt:lpstr>
      <vt:lpstr>RECOMENDAÇÕES ÀS INSPEÇÕES DE ESTRUTURAS DE CONCRETO ARMADO </vt:lpstr>
      <vt:lpstr>RECOMENDAÇÕES ÀS INSPEÇÕES DE ESTRUTURAS DE CONCRETO ARMADO </vt:lpstr>
      <vt:lpstr>Apresentação do PowerPoint</vt:lpstr>
      <vt:lpstr>RECOMENDAÇÕES ÀS INSPEÇÕES DE ESTRUTURAS DE CONCRETO ARMADO </vt:lpstr>
      <vt:lpstr>RECOMENDAÇÕES ÀS INSPEÇÕES DE ESTRUTURAS DE CONCRETO ARMADO</vt:lpstr>
      <vt:lpstr>Apresentação do PowerPoint</vt:lpstr>
      <vt:lpstr>Apresentação do PowerPoint</vt:lpstr>
      <vt:lpstr>RECOMENDAÇÕES ÀS INSPEÇÕES DE ESTRUTURAS DE CONCRETO ARMADO </vt:lpstr>
      <vt:lpstr>RECOMENDAÇÕES ÀS INSPEÇÕES DE ESTRUTURAS DE CONCRETO ARMADO</vt:lpstr>
      <vt:lpstr>RECOMENDAÇÕES ÀS INSPEÇÕES DE ESTRUTURAS DE CONCRETO ARMADO</vt:lpstr>
      <vt:lpstr>RECOMENDAÇÕES ÀS INSPEÇÕES DE ESTRUTURAS DE CONCRETO ARMADO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Carlos Henrique de Carvalho</dc:creator>
  <cp:lastModifiedBy>Carlos Henrique de Carvalho</cp:lastModifiedBy>
  <cp:revision>129</cp:revision>
  <dcterms:created xsi:type="dcterms:W3CDTF">2024-11-08T12:14:19Z</dcterms:created>
  <dcterms:modified xsi:type="dcterms:W3CDTF">2024-11-19T17:49:07Z</dcterms:modified>
</cp:coreProperties>
</file>